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275" r:id="rId5"/>
    <p:sldId id="343" r:id="rId6"/>
    <p:sldId id="276" r:id="rId7"/>
    <p:sldId id="345" r:id="rId8"/>
    <p:sldId id="346" r:id="rId9"/>
    <p:sldId id="347" r:id="rId10"/>
    <p:sldId id="348" r:id="rId11"/>
    <p:sldId id="349" r:id="rId12"/>
    <p:sldId id="344" r:id="rId13"/>
    <p:sldId id="277" r:id="rId14"/>
    <p:sldId id="350" r:id="rId15"/>
    <p:sldId id="278" r:id="rId16"/>
    <p:sldId id="351" r:id="rId17"/>
  </p:sldIdLst>
  <p:sldSz cx="9144000" cy="6858000" type="screen4x3"/>
  <p:notesSz cx="6997700" cy="9283700"/>
  <p:defaultTextStyle>
    <a:defPPr>
      <a:defRPr lang="fr-CH"/>
    </a:defPPr>
    <a:lvl1pPr algn="l" rtl="0" eaLnBrk="0" fontAlgn="base" hangingPunct="0">
      <a:spcBef>
        <a:spcPct val="0"/>
      </a:spcBef>
      <a:spcAft>
        <a:spcPct val="0"/>
      </a:spcAft>
      <a:defRPr sz="4400" b="1" kern="1200">
        <a:solidFill>
          <a:srgbClr val="FF0066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b="1" kern="1200">
        <a:solidFill>
          <a:srgbClr val="FF0066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b="1" kern="1200">
        <a:solidFill>
          <a:srgbClr val="FF0066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b="1" kern="1200">
        <a:solidFill>
          <a:srgbClr val="FF0066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b="1" kern="1200">
        <a:solidFill>
          <a:srgbClr val="FF0066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4400" b="1" kern="1200">
        <a:solidFill>
          <a:srgbClr val="FF0066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4400" b="1" kern="1200">
        <a:solidFill>
          <a:srgbClr val="FF0066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4400" b="1" kern="1200">
        <a:solidFill>
          <a:srgbClr val="FF0066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4400" b="1" kern="1200">
        <a:solidFill>
          <a:srgbClr val="FF0066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4">
          <p15:clr>
            <a:srgbClr val="A4A3A4"/>
          </p15:clr>
        </p15:guide>
        <p15:guide id="2" pos="22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E8B014"/>
    <a:srgbClr val="CC9900"/>
    <a:srgbClr val="C0C0C0"/>
    <a:srgbClr val="0066FF"/>
    <a:srgbClr val="FF990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284" y="-9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75" d="100"/>
          <a:sy n="75" d="100"/>
        </p:scale>
        <p:origin x="-1374" y="1020"/>
      </p:cViewPr>
      <p:guideLst>
        <p:guide orient="horz" pos="2924"/>
        <p:guide pos="22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2867" cy="464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8730" tIns="54364" rIns="108730" bIns="54364" numCol="1" anchor="t" anchorCtr="0" compatLnSpc="1">
            <a:prstTxWarp prst="textNoShape">
              <a:avLst/>
            </a:prstTxWarp>
          </a:bodyPr>
          <a:lstStyle>
            <a:lvl1pPr defTabSz="1087479"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43011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4834" y="0"/>
            <a:ext cx="3032866" cy="464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8730" tIns="54364" rIns="108730" bIns="54364" numCol="1" anchor="t" anchorCtr="0" compatLnSpc="1">
            <a:prstTxWarp prst="textNoShape">
              <a:avLst/>
            </a:prstTxWarp>
          </a:bodyPr>
          <a:lstStyle>
            <a:lvl1pPr algn="r" defTabSz="1087479"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43012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19515"/>
            <a:ext cx="3032867" cy="464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8730" tIns="54364" rIns="108730" bIns="54364" numCol="1" anchor="b" anchorCtr="0" compatLnSpc="1">
            <a:prstTxWarp prst="textNoShape">
              <a:avLst/>
            </a:prstTxWarp>
          </a:bodyPr>
          <a:lstStyle>
            <a:lvl1pPr defTabSz="1087479"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43013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4834" y="8819515"/>
            <a:ext cx="3032866" cy="464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8730" tIns="54364" rIns="108730" bIns="54364" numCol="1" anchor="b" anchorCtr="0" compatLnSpc="1">
            <a:prstTxWarp prst="textNoShape">
              <a:avLst/>
            </a:prstTxWarp>
          </a:bodyPr>
          <a:lstStyle>
            <a:lvl1pPr algn="r" defTabSz="1087479"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D4E4EDAA-A5FB-4832-B94A-410EDD2E328F}" type="slidenum">
              <a:rPr lang="fr-CH"/>
              <a:pPr>
                <a:defRPr/>
              </a:pPr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2867" cy="464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8730" tIns="54364" rIns="108730" bIns="54364" numCol="1" anchor="t" anchorCtr="0" compatLnSpc="1">
            <a:prstTxWarp prst="textNoShape">
              <a:avLst/>
            </a:prstTxWarp>
          </a:bodyPr>
          <a:lstStyle>
            <a:lvl1pPr defTabSz="1087479"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4834" y="0"/>
            <a:ext cx="3032866" cy="464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8730" tIns="54364" rIns="108730" bIns="54364" numCol="1" anchor="t" anchorCtr="0" compatLnSpc="1">
            <a:prstTxWarp prst="textNoShape">
              <a:avLst/>
            </a:prstTxWarp>
          </a:bodyPr>
          <a:lstStyle>
            <a:lvl1pPr algn="r" defTabSz="1087479"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553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558" y="4409758"/>
            <a:ext cx="5130586" cy="4177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8730" tIns="54364" rIns="108730" bIns="5436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H" noProof="0"/>
              <a:t>Cliquez pour modifier les styles du texte du masque</a:t>
            </a:r>
          </a:p>
          <a:p>
            <a:pPr lvl="1"/>
            <a:r>
              <a:rPr lang="fr-CH" noProof="0"/>
              <a:t>Deuxième niveau</a:t>
            </a:r>
          </a:p>
          <a:p>
            <a:pPr lvl="2"/>
            <a:r>
              <a:rPr lang="fr-CH" noProof="0"/>
              <a:t>Troisième niveau</a:t>
            </a:r>
          </a:p>
          <a:p>
            <a:pPr lvl="3"/>
            <a:r>
              <a:rPr lang="fr-CH" noProof="0"/>
              <a:t>Quatrième niveau</a:t>
            </a:r>
          </a:p>
          <a:p>
            <a:pPr lvl="4"/>
            <a:r>
              <a:rPr lang="fr-CH" noProof="0"/>
              <a:t>Cinquième niveau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19515"/>
            <a:ext cx="3032867" cy="464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8730" tIns="54364" rIns="108730" bIns="54364" numCol="1" anchor="b" anchorCtr="0" compatLnSpc="1">
            <a:prstTxWarp prst="textNoShape">
              <a:avLst/>
            </a:prstTxWarp>
          </a:bodyPr>
          <a:lstStyle>
            <a:lvl1pPr defTabSz="1087479"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4834" y="8819515"/>
            <a:ext cx="3032866" cy="464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8730" tIns="54364" rIns="108730" bIns="54364" numCol="1" anchor="b" anchorCtr="0" compatLnSpc="1">
            <a:prstTxWarp prst="textNoShape">
              <a:avLst/>
            </a:prstTxWarp>
          </a:bodyPr>
          <a:lstStyle>
            <a:lvl1pPr algn="r" defTabSz="1087479"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98892BF-6FCA-4B26-BEB1-43CE7988521B}" type="slidenum">
              <a:rPr lang="fr-CH"/>
              <a:pPr>
                <a:defRPr/>
              </a:pPr>
              <a:t>‹N°›</a:t>
            </a:fld>
            <a:endParaRPr lang="fr-C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15B56C-EB2A-4221-8566-4C73D54599BE}" type="slidenum">
              <a:rPr lang="fr-CH" smtClean="0"/>
              <a:pPr/>
              <a:t>1</a:t>
            </a:fld>
            <a:endParaRPr lang="fr-CH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CH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8978F3-6FBE-4B77-A9D5-37FBC928B4F1}" type="slidenum">
              <a:rPr lang="fr-CH" smtClean="0"/>
              <a:pPr/>
              <a:t>11</a:t>
            </a:fld>
            <a:endParaRPr lang="fr-CH"/>
          </a:p>
        </p:txBody>
      </p:sp>
      <p:sp>
        <p:nvSpPr>
          <p:cNvPr id="59395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D90EFA4-74E2-4F12-AD7A-5F5C0C2A6541}" type="slidenum">
              <a:rPr lang="fr-CH" smtClean="0"/>
              <a:pPr/>
              <a:t>12</a:t>
            </a:fld>
            <a:endParaRPr lang="fr-CH"/>
          </a:p>
        </p:txBody>
      </p:sp>
      <p:sp>
        <p:nvSpPr>
          <p:cNvPr id="61443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D90EFA4-74E2-4F12-AD7A-5F5C0C2A6541}" type="slidenum">
              <a:rPr lang="fr-CH" smtClean="0"/>
              <a:pPr/>
              <a:t>13</a:t>
            </a:fld>
            <a:endParaRPr lang="fr-CH"/>
          </a:p>
        </p:txBody>
      </p:sp>
      <p:sp>
        <p:nvSpPr>
          <p:cNvPr id="61443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2200033-59D0-430E-B2AD-0C51AE024564}" type="slidenum">
              <a:rPr lang="fr-CH" smtClean="0"/>
              <a:pPr/>
              <a:t>2</a:t>
            </a:fld>
            <a:endParaRPr lang="fr-CH"/>
          </a:p>
        </p:txBody>
      </p:sp>
      <p:sp>
        <p:nvSpPr>
          <p:cNvPr id="57347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D505A09-A16D-4158-A9DC-55B7ED1FD599}" type="slidenum">
              <a:rPr lang="fr-CH" smtClean="0"/>
              <a:pPr/>
              <a:t>3</a:t>
            </a:fld>
            <a:endParaRPr lang="fr-CH"/>
          </a:p>
        </p:txBody>
      </p:sp>
      <p:sp>
        <p:nvSpPr>
          <p:cNvPr id="5837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D505A09-A16D-4158-A9DC-55B7ED1FD599}" type="slidenum">
              <a:rPr lang="fr-CH" smtClean="0"/>
              <a:pPr/>
              <a:t>4</a:t>
            </a:fld>
            <a:endParaRPr lang="fr-CH"/>
          </a:p>
        </p:txBody>
      </p:sp>
      <p:sp>
        <p:nvSpPr>
          <p:cNvPr id="5837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D505A09-A16D-4158-A9DC-55B7ED1FD599}" type="slidenum">
              <a:rPr lang="fr-CH" smtClean="0"/>
              <a:pPr/>
              <a:t>5</a:t>
            </a:fld>
            <a:endParaRPr lang="fr-CH"/>
          </a:p>
        </p:txBody>
      </p:sp>
      <p:sp>
        <p:nvSpPr>
          <p:cNvPr id="5837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D505A09-A16D-4158-A9DC-55B7ED1FD599}" type="slidenum">
              <a:rPr lang="fr-CH" smtClean="0"/>
              <a:pPr/>
              <a:t>6</a:t>
            </a:fld>
            <a:endParaRPr lang="fr-CH"/>
          </a:p>
        </p:txBody>
      </p:sp>
      <p:sp>
        <p:nvSpPr>
          <p:cNvPr id="5837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D505A09-A16D-4158-A9DC-55B7ED1FD599}" type="slidenum">
              <a:rPr lang="fr-CH" smtClean="0"/>
              <a:pPr/>
              <a:t>7</a:t>
            </a:fld>
            <a:endParaRPr lang="fr-CH"/>
          </a:p>
        </p:txBody>
      </p:sp>
      <p:sp>
        <p:nvSpPr>
          <p:cNvPr id="5837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D505A09-A16D-4158-A9DC-55B7ED1FD599}" type="slidenum">
              <a:rPr lang="fr-CH" smtClean="0"/>
              <a:pPr/>
              <a:t>8</a:t>
            </a:fld>
            <a:endParaRPr lang="fr-CH"/>
          </a:p>
        </p:txBody>
      </p:sp>
      <p:sp>
        <p:nvSpPr>
          <p:cNvPr id="5837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8978F3-6FBE-4B77-A9D5-37FBC928B4F1}" type="slidenum">
              <a:rPr lang="fr-CH" smtClean="0"/>
              <a:pPr/>
              <a:t>10</a:t>
            </a:fld>
            <a:endParaRPr lang="fr-CH"/>
          </a:p>
        </p:txBody>
      </p:sp>
      <p:sp>
        <p:nvSpPr>
          <p:cNvPr id="59395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  <a:endParaRPr lang="fr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/>
              <a:t>Service d'information sur les professions et métiers réglementés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/>
              <a:t>Service d'information sur les professions et métiers réglementés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728219-9658-4A39-B6ED-4D5DCCF5EB63}" type="slidenum">
              <a:rPr lang="fr-CH"/>
              <a:pPr>
                <a:defRPr/>
              </a:pPr>
              <a:t>‹N°›</a:t>
            </a:fld>
            <a:endParaRPr lang="fr-C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/>
              <a:t>Service d'information sur les professions et métiers réglementés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/>
              <a:t>Service d'information sur les professions et métiers réglementés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763594-9FA9-4E4D-83B2-A3C8BC153A6B}" type="slidenum">
              <a:rPr lang="fr-CH"/>
              <a:pPr>
                <a:defRPr/>
              </a:pPr>
              <a:t>‹N°›</a:t>
            </a:fld>
            <a:endParaRPr lang="fr-C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/>
              <a:t>Service d'information sur les professions et métiers réglementés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/>
              <a:t>Service d'information sur les professions et métiers réglementés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317022-1BCB-4B7E-A444-BCA26A1D6DB2}" type="slidenum">
              <a:rPr lang="fr-CH"/>
              <a:pPr>
                <a:defRPr/>
              </a:pPr>
              <a:t>‹N°›</a:t>
            </a:fld>
            <a:endParaRPr lang="fr-CH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/>
              <a:t>Service d'information sur les professions et métiers réglementés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/>
              <a:t>Service d'information sur les professions et métiers réglementés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723BA8-6AC9-4E65-87F5-1F2C25FC6AB8}" type="slidenum">
              <a:rPr lang="fr-CH"/>
              <a:pPr>
                <a:defRPr/>
              </a:pPr>
              <a:t>‹N°›</a:t>
            </a:fld>
            <a:endParaRPr lang="fr-CH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re et 4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/>
              <a:t>Service d'information sur les professions et métiers réglementés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/>
              <a:t>Service d'information sur les professions et métiers réglementés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EF24D0-5FC7-44A0-BD8A-2B88DCB2C82B}" type="slidenum">
              <a:rPr lang="fr-CH"/>
              <a:pPr>
                <a:defRPr/>
              </a:pPr>
              <a:t>‹N°›</a:t>
            </a:fld>
            <a:endParaRPr lang="fr-CH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re. 2 contenus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3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/>
              <a:t>Service d'information sur les professions et métiers réglementés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/>
              <a:t>Service d'information sur les professions et métiers réglementés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0962FD-B8F2-463D-B4FA-154D3E9E0180}" type="slidenum">
              <a:rPr lang="fr-CH"/>
              <a:pPr>
                <a:defRPr/>
              </a:pPr>
              <a:t>‹N°›</a:t>
            </a:fld>
            <a:endParaRPr lang="fr-C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/>
              <a:t>Service d'information sur les professions et métiers réglementés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/>
              <a:t>Service d'information sur les professions et métiers réglementés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CA1D00-06D2-48CD-8331-A93330C3B99C}" type="slidenum">
              <a:rPr lang="fr-CH"/>
              <a:pPr>
                <a:defRPr/>
              </a:pPr>
              <a:t>‹N°›</a:t>
            </a:fld>
            <a:endParaRPr lang="fr-C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/>
              <a:t>Service d'information sur les professions et métiers réglementés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/>
              <a:t>Service d'information sur les professions et métiers réglementés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DB8EE5-DDB7-4D0F-884C-53F086BDB43F}" type="slidenum">
              <a:rPr lang="fr-CH"/>
              <a:pPr>
                <a:defRPr/>
              </a:pPr>
              <a:t>‹N°›</a:t>
            </a:fld>
            <a:endParaRPr lang="fr-C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/>
              <a:t>Service d'information sur les professions et métiers réglementés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/>
              <a:t>Service d'information sur les professions et métiers réglementés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D154CB-F320-400B-B2F8-BFDD15C61D27}" type="slidenum">
              <a:rPr lang="fr-CH"/>
              <a:pPr>
                <a:defRPr/>
              </a:pPr>
              <a:t>‹N°›</a:t>
            </a:fld>
            <a:endParaRPr lang="fr-C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/>
              <a:t>Service d'information sur les professions et métiers réglementés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/>
              <a:t>Service d'information sur les professions et métiers réglementés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454B64-4541-46A5-8687-59B7FE2099C9}" type="slidenum">
              <a:rPr lang="fr-CH"/>
              <a:pPr>
                <a:defRPr/>
              </a:pPr>
              <a:t>‹N°›</a:t>
            </a:fld>
            <a:endParaRPr lang="fr-C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/>
              <a:t>Service d'information sur les professions et métiers réglementés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/>
              <a:t>Service d'information sur les professions et métiers réglementés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37D31C-8D8F-4566-8011-A778C6C43AB3}" type="slidenum">
              <a:rPr lang="fr-CH"/>
              <a:pPr>
                <a:defRPr/>
              </a:pPr>
              <a:t>‹N°›</a:t>
            </a:fld>
            <a:endParaRPr lang="fr-C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/>
              <a:t>Service d'information sur les professions et métiers réglementés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/>
              <a:t>Service d'information sur les professions et métiers réglementés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AEF0EC-6B06-4F30-9B75-0EE9009B8F1B}" type="slidenum">
              <a:rPr lang="fr-CH"/>
              <a:pPr>
                <a:defRPr/>
              </a:pPr>
              <a:t>‹N°›</a:t>
            </a:fld>
            <a:endParaRPr lang="fr-C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/>
              <a:t>Service d'information sur les professions et métiers réglementés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/>
              <a:t>Service d'information sur les professions et métiers réglementés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D3E921-DFC3-4BBB-93C7-5A2015C72A1E}" type="slidenum">
              <a:rPr lang="fr-CH"/>
              <a:pPr>
                <a:defRPr/>
              </a:pPr>
              <a:t>‹N°›</a:t>
            </a:fld>
            <a:endParaRPr lang="fr-C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CA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/>
              <a:t>Service d'information sur les professions et métiers réglementés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/>
              <a:t>Service d'information sur les professions et métiers réglementés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D4818B-0EC0-4D5F-B137-018D29AD94C0}" type="slidenum">
              <a:rPr lang="fr-CH"/>
              <a:pPr>
                <a:defRPr/>
              </a:pPr>
              <a:t>‹N°›</a:t>
            </a:fld>
            <a:endParaRPr lang="fr-C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blipFill dpi="0" rotWithShape="0">
          <a:blip r:embed="rId1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CH"/>
              <a:t>Cliquez pour modifier le style du titre du masque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H"/>
              <a:t>Cliquez pour modifier les styles du texte du masque</a:t>
            </a:r>
          </a:p>
          <a:p>
            <a:pPr lvl="1"/>
            <a:r>
              <a:rPr lang="fr-CH"/>
              <a:t>Deuxième niveau</a:t>
            </a:r>
          </a:p>
          <a:p>
            <a:pPr lvl="2"/>
            <a:r>
              <a:rPr lang="fr-CH"/>
              <a:t>Troisième niveau</a:t>
            </a:r>
          </a:p>
          <a:p>
            <a:pPr lvl="3"/>
            <a:r>
              <a:rPr lang="fr-CH"/>
              <a:t>Quatrième niveau</a:t>
            </a:r>
          </a:p>
          <a:p>
            <a:pPr lvl="4"/>
            <a:r>
              <a:rPr lang="fr-CH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fr-CH"/>
              <a:t>Service d'information sur les professions et métiers réglementés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fr-CH"/>
              <a:t>Service d'information sur les professions et métiers réglementés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C7A42078-0CBD-41DE-962B-8DB524F74CF2}" type="slidenum">
              <a:rPr lang="fr-CH"/>
              <a:pPr>
                <a:defRPr/>
              </a:pPr>
              <a:t>‹N°›</a:t>
            </a:fld>
            <a:endParaRPr lang="fr-C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990600"/>
            <a:ext cx="7696200" cy="1676400"/>
          </a:xfrm>
        </p:spPr>
        <p:txBody>
          <a:bodyPr/>
          <a:lstStyle/>
          <a:p>
            <a:r>
              <a:rPr lang="fr-CA" b="1" dirty="0">
                <a:solidFill>
                  <a:schemeClr val="bg1"/>
                </a:solidFill>
              </a:rPr>
              <a:t>Les systèmes éducatifs de l’Afrique francophone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590800"/>
            <a:ext cx="8534400" cy="3200400"/>
          </a:xfrm>
        </p:spPr>
        <p:txBody>
          <a:bodyPr/>
          <a:lstStyle/>
          <a:p>
            <a:pPr algn="ctr">
              <a:buFontTx/>
              <a:buNone/>
            </a:pPr>
            <a:endParaRPr lang="fr-CA" sz="2000" dirty="0">
              <a:solidFill>
                <a:schemeClr val="bg1"/>
              </a:solidFill>
            </a:endParaRPr>
          </a:p>
          <a:p>
            <a:pPr algn="ctr">
              <a:buFontTx/>
              <a:buNone/>
            </a:pPr>
            <a:r>
              <a:rPr lang="fr-CA" sz="2000" b="1" dirty="0">
                <a:solidFill>
                  <a:schemeClr val="bg1"/>
                </a:solidFill>
              </a:rPr>
              <a:t>Michel </a:t>
            </a:r>
            <a:r>
              <a:rPr lang="fr-CA" sz="2000" b="1" dirty="0" err="1">
                <a:solidFill>
                  <a:schemeClr val="bg1"/>
                </a:solidFill>
              </a:rPr>
              <a:t>Bédard</a:t>
            </a:r>
            <a:endParaRPr lang="fr-CA" sz="2000" b="1" dirty="0">
              <a:solidFill>
                <a:schemeClr val="bg1"/>
              </a:solidFill>
            </a:endParaRPr>
          </a:p>
          <a:p>
            <a:pPr algn="ctr">
              <a:buFontTx/>
              <a:buNone/>
            </a:pPr>
            <a:endParaRPr lang="fr-CA" sz="1100" b="1" dirty="0">
              <a:solidFill>
                <a:schemeClr val="bg1"/>
              </a:solidFill>
            </a:endParaRPr>
          </a:p>
          <a:p>
            <a:pPr algn="ctr">
              <a:buFontTx/>
              <a:buNone/>
            </a:pPr>
            <a:r>
              <a:rPr lang="fr-CA" sz="2000" b="1" dirty="0">
                <a:solidFill>
                  <a:schemeClr val="bg1"/>
                </a:solidFill>
              </a:rPr>
              <a:t>Direction de l’authentification, de l’Évaluation professionnelle et de la révision administrative </a:t>
            </a:r>
          </a:p>
          <a:p>
            <a:pPr algn="ctr">
              <a:buFontTx/>
              <a:buNone/>
            </a:pPr>
            <a:endParaRPr lang="fr-CA" sz="1100" b="1" dirty="0">
              <a:solidFill>
                <a:schemeClr val="bg1"/>
              </a:solidFill>
            </a:endParaRPr>
          </a:p>
          <a:p>
            <a:pPr algn="ctr">
              <a:buFontTx/>
              <a:buNone/>
            </a:pPr>
            <a:r>
              <a:rPr lang="fr-CA" sz="2000" b="1" dirty="0">
                <a:solidFill>
                  <a:schemeClr val="bg1"/>
                </a:solidFill>
              </a:rPr>
              <a:t>Ministère de l’Immigration et des Communautés culturelles</a:t>
            </a:r>
          </a:p>
          <a:p>
            <a:pPr algn="ctr">
              <a:buFontTx/>
              <a:buNone/>
            </a:pPr>
            <a:endParaRPr lang="fr-CA" sz="2000" b="1" dirty="0">
              <a:solidFill>
                <a:schemeClr val="bg1"/>
              </a:solidFill>
            </a:endParaRPr>
          </a:p>
          <a:p>
            <a:pPr algn="ctr">
              <a:buFontTx/>
              <a:buNone/>
            </a:pPr>
            <a:r>
              <a:rPr lang="fr-CA" sz="2000" dirty="0">
                <a:solidFill>
                  <a:schemeClr val="bg1"/>
                </a:solidFill>
              </a:rPr>
              <a:t>Novembre 2013</a:t>
            </a:r>
            <a:endParaRPr lang="fr-CA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143000"/>
          </a:xfrm>
        </p:spPr>
        <p:txBody>
          <a:bodyPr/>
          <a:lstStyle/>
          <a:p>
            <a:r>
              <a:rPr lang="fr-CA" dirty="0">
                <a:solidFill>
                  <a:schemeClr val="bg1"/>
                </a:solidFill>
              </a:rPr>
              <a:t>Curiosités : Rwanda</a:t>
            </a:r>
            <a:endParaRPr lang="fr-CA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fr-CA" dirty="0">
                <a:solidFill>
                  <a:schemeClr val="bg1"/>
                </a:solidFill>
              </a:rPr>
              <a:t>Anglicisation du pays depuis la fin des années 1990.</a:t>
            </a:r>
          </a:p>
          <a:p>
            <a:r>
              <a:rPr lang="fr-CA" dirty="0">
                <a:solidFill>
                  <a:schemeClr val="bg1"/>
                </a:solidFill>
              </a:rPr>
              <a:t>La langue d’enseignement est passée du français à l’anglais en une dizaine d’années,  l’intervalle ayant été bilingue</a:t>
            </a:r>
          </a:p>
          <a:p>
            <a:r>
              <a:rPr lang="fr-CA" dirty="0">
                <a:solidFill>
                  <a:schemeClr val="bg1"/>
                </a:solidFill>
              </a:rPr>
              <a:t>Le Rwanda a adhéré au Commonwealth en 2009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143000"/>
          </a:xfrm>
        </p:spPr>
        <p:txBody>
          <a:bodyPr/>
          <a:lstStyle/>
          <a:p>
            <a:r>
              <a:rPr lang="fr-CA" dirty="0">
                <a:solidFill>
                  <a:schemeClr val="bg1"/>
                </a:solidFill>
              </a:rPr>
              <a:t>Curiosités : Cameroun</a:t>
            </a:r>
            <a:endParaRPr lang="fr-CA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fr-CA" dirty="0">
                <a:solidFill>
                  <a:schemeClr val="bg1"/>
                </a:solidFill>
              </a:rPr>
              <a:t>Coexistence de systèmes éducatifs francophones et anglophone, chacun ayant son référentiel international</a:t>
            </a:r>
          </a:p>
          <a:p>
            <a:r>
              <a:rPr lang="fr-CA" dirty="0">
                <a:solidFill>
                  <a:schemeClr val="bg1"/>
                </a:solidFill>
              </a:rPr>
              <a:t>Situation irréconciliable : il est impossible de préserver à la fois une cohérence (de l’évaluation des diplômes) nationale et régionale   	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143000"/>
          </a:xfrm>
        </p:spPr>
        <p:txBody>
          <a:bodyPr/>
          <a:lstStyle/>
          <a:p>
            <a:r>
              <a:rPr lang="fr-CA" dirty="0">
                <a:solidFill>
                  <a:schemeClr val="bg1"/>
                </a:solidFill>
              </a:rPr>
              <a:t>Évaluation comparative</a:t>
            </a:r>
            <a:endParaRPr lang="fr-CA" dirty="0">
              <a:solidFill>
                <a:schemeClr val="tx1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962400"/>
          </a:xfrm>
        </p:spPr>
        <p:txBody>
          <a:bodyPr/>
          <a:lstStyle/>
          <a:p>
            <a:r>
              <a:rPr lang="fr-CA" dirty="0">
                <a:solidFill>
                  <a:schemeClr val="bg1"/>
                </a:solidFill>
              </a:rPr>
              <a:t>La méthodologie utilisée affecte le résultat</a:t>
            </a:r>
          </a:p>
          <a:p>
            <a:r>
              <a:rPr lang="fr-CA" dirty="0">
                <a:solidFill>
                  <a:schemeClr val="bg1"/>
                </a:solidFill>
              </a:rPr>
              <a:t>La production d’une évaluation comparative repose sur des données macros, conditions d’admission, durée et finalité du programme, structure du système éducatif, passerelles, etc.</a:t>
            </a:r>
          </a:p>
          <a:p>
            <a:endParaRPr lang="fr-CA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fr-CA" dirty="0">
                <a:solidFill>
                  <a:schemeClr val="bg1"/>
                </a:solidFill>
              </a:rPr>
              <a:t>Évaluation comparative (2)</a:t>
            </a:r>
            <a:endParaRPr lang="fr-CA" dirty="0">
              <a:solidFill>
                <a:schemeClr val="tx1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962400"/>
          </a:xfrm>
        </p:spPr>
        <p:txBody>
          <a:bodyPr/>
          <a:lstStyle/>
          <a:p>
            <a:r>
              <a:rPr lang="fr-CA" dirty="0">
                <a:solidFill>
                  <a:schemeClr val="bg1"/>
                </a:solidFill>
              </a:rPr>
              <a:t>Un diplôme « 12 + 4 » est le plus souvent comparé à un </a:t>
            </a:r>
            <a:r>
              <a:rPr lang="fr-CA" dirty="0" err="1">
                <a:solidFill>
                  <a:schemeClr val="bg1"/>
                </a:solidFill>
              </a:rPr>
              <a:t>Bachelor</a:t>
            </a:r>
            <a:r>
              <a:rPr lang="fr-CA" dirty="0">
                <a:solidFill>
                  <a:schemeClr val="bg1"/>
                </a:solidFill>
              </a:rPr>
              <a:t> anglo-saxon</a:t>
            </a:r>
          </a:p>
          <a:p>
            <a:r>
              <a:rPr lang="fr-CA" dirty="0">
                <a:solidFill>
                  <a:schemeClr val="bg1"/>
                </a:solidFill>
              </a:rPr>
              <a:t>Ne prend pas en compte le parcours individuel d’une personne (l’évaluation porte sur un programme d’études) ni le contenu détaillé des programmes.</a:t>
            </a:r>
          </a:p>
          <a:p>
            <a:r>
              <a:rPr lang="fr-CA" dirty="0">
                <a:solidFill>
                  <a:schemeClr val="bg1"/>
                </a:solidFill>
              </a:rPr>
              <a:t>Ne tient pas compte de la qualité de l’enseignement ou des équipements, qui relèvent de la reconnaissance</a:t>
            </a:r>
          </a:p>
          <a:p>
            <a:pPr>
              <a:buNone/>
            </a:pPr>
            <a:endParaRPr lang="fr-CA" dirty="0">
              <a:solidFill>
                <a:schemeClr val="bg1"/>
              </a:solidFill>
            </a:endParaRPr>
          </a:p>
          <a:p>
            <a:endParaRPr lang="fr-CA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609600" y="381001"/>
            <a:ext cx="7772400" cy="914400"/>
          </a:xfrm>
        </p:spPr>
        <p:txBody>
          <a:bodyPr/>
          <a:lstStyle/>
          <a:p>
            <a:r>
              <a:rPr lang="fr-CA" dirty="0">
                <a:solidFill>
                  <a:schemeClr val="bg1"/>
                </a:solidFill>
              </a:rPr>
              <a:t>Types de systèmes éducatifs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381000" y="1371600"/>
            <a:ext cx="8382000" cy="4800600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fr-CA" sz="2800" dirty="0">
                <a:solidFill>
                  <a:schemeClr val="bg1"/>
                </a:solidFill>
              </a:rPr>
              <a:t> </a:t>
            </a:r>
            <a:r>
              <a:rPr lang="fr-CA" dirty="0">
                <a:solidFill>
                  <a:schemeClr val="bg1"/>
                </a:solidFill>
              </a:rPr>
              <a:t>La plupart des systèmes éducatifs de la région sont dérivés de celui de la France, et en sont assez proches </a:t>
            </a:r>
          </a:p>
          <a:p>
            <a:pPr algn="l">
              <a:buFont typeface="Arial" pitchFamily="34" charset="0"/>
              <a:buChar char="•"/>
            </a:pPr>
            <a:r>
              <a:rPr lang="fr-CA" dirty="0">
                <a:solidFill>
                  <a:schemeClr val="bg1"/>
                </a:solidFill>
              </a:rPr>
              <a:t> Pour le Maghreb, système français à l’origine mais ayant connu une évolution plus importante</a:t>
            </a:r>
          </a:p>
          <a:p>
            <a:pPr algn="l">
              <a:buFont typeface="Arial" pitchFamily="34" charset="0"/>
              <a:buChar char="•"/>
            </a:pPr>
            <a:r>
              <a:rPr lang="fr-CA" dirty="0">
                <a:solidFill>
                  <a:schemeClr val="bg1"/>
                </a:solidFill>
              </a:rPr>
              <a:t> Quelques pays ont un système éducatif dérivé de celui de la Belgique: Burundi, Congo démocratique (RDC) et Rwanda</a:t>
            </a:r>
          </a:p>
          <a:p>
            <a:pPr algn="l">
              <a:buFont typeface="Arial" pitchFamily="34" charset="0"/>
              <a:buChar char="•"/>
            </a:pPr>
            <a:r>
              <a:rPr lang="fr-CA" dirty="0">
                <a:solidFill>
                  <a:schemeClr val="bg1"/>
                </a:solidFill>
              </a:rPr>
              <a:t> Cameroun : système dual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85800"/>
          </a:xfrm>
        </p:spPr>
        <p:txBody>
          <a:bodyPr/>
          <a:lstStyle/>
          <a:p>
            <a:r>
              <a:rPr lang="fr-CA" dirty="0">
                <a:solidFill>
                  <a:schemeClr val="bg1"/>
                </a:solidFill>
              </a:rPr>
              <a:t>Le diplôme d’études secondaires</a:t>
            </a:r>
            <a:endParaRPr lang="fr-CA" dirty="0">
              <a:solidFill>
                <a:schemeClr val="tx1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534400" cy="4572000"/>
          </a:xfrm>
        </p:spPr>
        <p:txBody>
          <a:bodyPr/>
          <a:lstStyle/>
          <a:p>
            <a:r>
              <a:rPr lang="fr-CA" dirty="0">
                <a:solidFill>
                  <a:schemeClr val="bg1"/>
                </a:solidFill>
              </a:rPr>
              <a:t>Généralement le baccalauréat</a:t>
            </a:r>
          </a:p>
          <a:p>
            <a:r>
              <a:rPr lang="fr-CA" dirty="0">
                <a:solidFill>
                  <a:schemeClr val="bg1"/>
                </a:solidFill>
              </a:rPr>
              <a:t>Durée cumulative : 12 ou 13 ans</a:t>
            </a:r>
          </a:p>
          <a:p>
            <a:r>
              <a:rPr lang="fr-CA" dirty="0">
                <a:solidFill>
                  <a:schemeClr val="bg1"/>
                </a:solidFill>
              </a:rPr>
              <a:t>Le dernier cycle du secondaire compte trois ans, sauf en Tunisie (4 ans) ou en RDC (un seul cycle de 6 ans) </a:t>
            </a:r>
          </a:p>
          <a:p>
            <a:r>
              <a:rPr lang="fr-CA" dirty="0">
                <a:solidFill>
                  <a:schemeClr val="bg1"/>
                </a:solidFill>
              </a:rPr>
              <a:t>Le diplôme de fin d’études secondaire a la même valeur, qu’il ait été fait en 12 ou 13 ans.</a:t>
            </a:r>
          </a:p>
          <a:p>
            <a:r>
              <a:rPr lang="fr-CA" dirty="0">
                <a:solidFill>
                  <a:schemeClr val="bg1"/>
                </a:solidFill>
              </a:rPr>
              <a:t>Exception, le GCE A </a:t>
            </a:r>
            <a:r>
              <a:rPr lang="fr-CA" dirty="0" err="1">
                <a:solidFill>
                  <a:schemeClr val="bg1"/>
                </a:solidFill>
              </a:rPr>
              <a:t>level</a:t>
            </a:r>
            <a:r>
              <a:rPr lang="fr-CA" dirty="0">
                <a:solidFill>
                  <a:schemeClr val="bg1"/>
                </a:solidFill>
              </a:rPr>
              <a:t> du Cameroun anglophone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143000"/>
          </a:xfrm>
        </p:spPr>
        <p:txBody>
          <a:bodyPr/>
          <a:lstStyle/>
          <a:p>
            <a:r>
              <a:rPr lang="fr-CA" dirty="0">
                <a:solidFill>
                  <a:schemeClr val="bg1"/>
                </a:solidFill>
              </a:rPr>
              <a:t>Études supérieures courtes</a:t>
            </a:r>
            <a:endParaRPr lang="fr-CA" dirty="0">
              <a:solidFill>
                <a:schemeClr val="tx1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848600" cy="4038600"/>
          </a:xfrm>
        </p:spPr>
        <p:txBody>
          <a:bodyPr/>
          <a:lstStyle/>
          <a:p>
            <a:r>
              <a:rPr lang="fr-CA" dirty="0">
                <a:solidFill>
                  <a:schemeClr val="bg1"/>
                </a:solidFill>
              </a:rPr>
              <a:t>Deux ou trois ans après le baccalauréat</a:t>
            </a:r>
          </a:p>
          <a:p>
            <a:r>
              <a:rPr lang="fr-CA" dirty="0">
                <a:solidFill>
                  <a:schemeClr val="bg1"/>
                </a:solidFill>
              </a:rPr>
              <a:t>Principales appellations :</a:t>
            </a:r>
          </a:p>
          <a:p>
            <a:pPr lvl="1"/>
            <a:r>
              <a:rPr lang="fr-CA" sz="2400" dirty="0">
                <a:solidFill>
                  <a:schemeClr val="bg1"/>
                </a:solidFill>
              </a:rPr>
              <a:t>BTS (brevet de technicien supérieur)</a:t>
            </a:r>
          </a:p>
          <a:p>
            <a:pPr lvl="1"/>
            <a:r>
              <a:rPr lang="fr-CA" sz="2400" dirty="0">
                <a:solidFill>
                  <a:schemeClr val="bg1"/>
                </a:solidFill>
              </a:rPr>
              <a:t>DUT (diplôme universitaire de technologie)</a:t>
            </a:r>
          </a:p>
          <a:p>
            <a:r>
              <a:rPr lang="fr-CA" sz="2400" dirty="0">
                <a:solidFill>
                  <a:schemeClr val="bg1"/>
                </a:solidFill>
              </a:rPr>
              <a:t> </a:t>
            </a:r>
            <a:r>
              <a:rPr lang="fr-CA" dirty="0">
                <a:solidFill>
                  <a:schemeClr val="bg1"/>
                </a:solidFill>
              </a:rPr>
              <a:t>Quelques exceptions : </a:t>
            </a:r>
          </a:p>
          <a:p>
            <a:pPr lvl="1"/>
            <a:r>
              <a:rPr lang="fr-CA" sz="2400" dirty="0">
                <a:solidFill>
                  <a:schemeClr val="bg1"/>
                </a:solidFill>
              </a:rPr>
              <a:t>Algérie: diplôme d’études universitaires appliquées </a:t>
            </a:r>
          </a:p>
          <a:p>
            <a:pPr lvl="1"/>
            <a:r>
              <a:rPr lang="fr-CA" sz="2400" dirty="0">
                <a:solidFill>
                  <a:schemeClr val="bg1"/>
                </a:solidFill>
              </a:rPr>
              <a:t>Maroc : diplôme de technicien spécialisé</a:t>
            </a:r>
          </a:p>
          <a:p>
            <a:pPr lvl="1"/>
            <a:r>
              <a:rPr lang="fr-CA" sz="2400" dirty="0">
                <a:solidFill>
                  <a:schemeClr val="bg1"/>
                </a:solidFill>
              </a:rPr>
              <a:t>RDC : graduat</a:t>
            </a:r>
          </a:p>
          <a:p>
            <a:endParaRPr lang="fr-CA" sz="2800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fr-CA" sz="2800" dirty="0">
                <a:solidFill>
                  <a:schemeClr val="bg1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143000"/>
          </a:xfrm>
        </p:spPr>
        <p:txBody>
          <a:bodyPr/>
          <a:lstStyle/>
          <a:p>
            <a:r>
              <a:rPr lang="fr-CA" dirty="0">
                <a:solidFill>
                  <a:schemeClr val="bg1"/>
                </a:solidFill>
              </a:rPr>
              <a:t>Études supérieures courtes (2)</a:t>
            </a:r>
            <a:endParaRPr lang="fr-CA" dirty="0">
              <a:solidFill>
                <a:schemeClr val="tx1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848600" cy="4038600"/>
          </a:xfrm>
        </p:spPr>
        <p:txBody>
          <a:bodyPr/>
          <a:lstStyle/>
          <a:p>
            <a:r>
              <a:rPr lang="fr-CA" dirty="0">
                <a:solidFill>
                  <a:schemeClr val="bg1"/>
                </a:solidFill>
              </a:rPr>
              <a:t>Au Maghreb, les études professionnelles et techniques ne relèvent pas de l’enseignement secondaire ou supérieur , mais d’un ordre d’enseignement propre </a:t>
            </a:r>
          </a:p>
          <a:p>
            <a:r>
              <a:rPr lang="fr-CA" dirty="0">
                <a:solidFill>
                  <a:schemeClr val="bg1"/>
                </a:solidFill>
              </a:rPr>
              <a:t>Exemple: Maroc</a:t>
            </a:r>
          </a:p>
          <a:p>
            <a:pPr lvl="1"/>
            <a:r>
              <a:rPr lang="fr-CA" sz="2400" dirty="0">
                <a:solidFill>
                  <a:schemeClr val="bg1"/>
                </a:solidFill>
              </a:rPr>
              <a:t>Diplôme de technicien spécialisé (technique)</a:t>
            </a:r>
          </a:p>
          <a:p>
            <a:pPr lvl="1"/>
            <a:r>
              <a:rPr lang="fr-CA" sz="2400" dirty="0">
                <a:solidFill>
                  <a:schemeClr val="bg1"/>
                </a:solidFill>
              </a:rPr>
              <a:t>Diplôme  universitaire de technologie (supérieur)</a:t>
            </a:r>
          </a:p>
          <a:p>
            <a:pPr>
              <a:buNone/>
            </a:pPr>
            <a:endParaRPr lang="fr-CA" sz="2400" dirty="0">
              <a:solidFill>
                <a:schemeClr val="bg1"/>
              </a:solidFill>
            </a:endParaRPr>
          </a:p>
          <a:p>
            <a:endParaRPr lang="fr-CA" sz="2800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fr-CA" sz="2800" dirty="0">
                <a:solidFill>
                  <a:schemeClr val="bg1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r>
              <a:rPr lang="fr-CA" dirty="0">
                <a:solidFill>
                  <a:schemeClr val="bg1"/>
                </a:solidFill>
              </a:rPr>
              <a:t>Études universitaires sous graduées (pré LMD)</a:t>
            </a:r>
            <a:endParaRPr lang="fr-CA" dirty="0">
              <a:solidFill>
                <a:schemeClr val="tx1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848600" cy="4038600"/>
          </a:xfrm>
        </p:spPr>
        <p:txBody>
          <a:bodyPr/>
          <a:lstStyle/>
          <a:p>
            <a:r>
              <a:rPr lang="fr-CA" dirty="0">
                <a:solidFill>
                  <a:schemeClr val="bg1"/>
                </a:solidFill>
              </a:rPr>
              <a:t>Un premier cycle de deux ans : DEUG </a:t>
            </a:r>
          </a:p>
          <a:p>
            <a:r>
              <a:rPr lang="fr-CA" dirty="0">
                <a:solidFill>
                  <a:schemeClr val="bg1"/>
                </a:solidFill>
              </a:rPr>
              <a:t>Un deuxième cycle de deux ans :</a:t>
            </a:r>
          </a:p>
          <a:p>
            <a:pPr lvl="1"/>
            <a:r>
              <a:rPr lang="fr-CA" sz="2400" dirty="0">
                <a:solidFill>
                  <a:schemeClr val="bg1"/>
                </a:solidFill>
              </a:rPr>
              <a:t>Première année : licence</a:t>
            </a:r>
          </a:p>
          <a:p>
            <a:pPr lvl="1"/>
            <a:r>
              <a:rPr lang="fr-CA" sz="2400" dirty="0">
                <a:solidFill>
                  <a:schemeClr val="bg1"/>
                </a:solidFill>
              </a:rPr>
              <a:t>Deuxième année : maîtrise</a:t>
            </a:r>
          </a:p>
          <a:p>
            <a:r>
              <a:rPr lang="fr-CA" dirty="0">
                <a:solidFill>
                  <a:schemeClr val="bg1"/>
                </a:solidFill>
              </a:rPr>
              <a:t>Variations </a:t>
            </a:r>
          </a:p>
          <a:p>
            <a:pPr lvl="1"/>
            <a:r>
              <a:rPr lang="fr-CA" sz="2400" dirty="0">
                <a:solidFill>
                  <a:schemeClr val="bg1"/>
                </a:solidFill>
              </a:rPr>
              <a:t>Algérie : cycle unique de quatre ans (licence ou DES)</a:t>
            </a:r>
          </a:p>
          <a:p>
            <a:pPr lvl="1"/>
            <a:r>
              <a:rPr lang="fr-CA" sz="2400" dirty="0">
                <a:solidFill>
                  <a:schemeClr val="bg1"/>
                </a:solidFill>
              </a:rPr>
              <a:t>Burundi, Maroc, Rwanda et Tunisie : un ou deux cycles </a:t>
            </a:r>
          </a:p>
          <a:p>
            <a:pPr lvl="1"/>
            <a:r>
              <a:rPr lang="fr-CA" sz="2400" dirty="0">
                <a:solidFill>
                  <a:schemeClr val="bg1"/>
                </a:solidFill>
              </a:rPr>
              <a:t>RDC : 1</a:t>
            </a:r>
            <a:r>
              <a:rPr lang="fr-CA" sz="2400" baseline="30000" dirty="0">
                <a:solidFill>
                  <a:schemeClr val="bg1"/>
                </a:solidFill>
              </a:rPr>
              <a:t>er</a:t>
            </a:r>
            <a:r>
              <a:rPr lang="fr-CA" sz="2400" dirty="0">
                <a:solidFill>
                  <a:schemeClr val="bg1"/>
                </a:solidFill>
              </a:rPr>
              <a:t> cycle  de trois ans (graduat), 2 cycle de 2 ans (licence) </a:t>
            </a:r>
          </a:p>
          <a:p>
            <a:pPr marL="342900" lvl="4" indent="-342900">
              <a:buNone/>
            </a:pPr>
            <a:endParaRPr lang="fr-CA" dirty="0"/>
          </a:p>
          <a:p>
            <a:endParaRPr lang="fr-CA" sz="2400" dirty="0">
              <a:solidFill>
                <a:schemeClr val="bg1"/>
              </a:solidFill>
            </a:endParaRPr>
          </a:p>
          <a:p>
            <a:pPr>
              <a:buNone/>
            </a:pPr>
            <a:endParaRPr lang="fr-CA" sz="2400" dirty="0">
              <a:solidFill>
                <a:schemeClr val="bg1"/>
              </a:solidFill>
            </a:endParaRPr>
          </a:p>
          <a:p>
            <a:endParaRPr lang="fr-CA" sz="2800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fr-CA" sz="2800" dirty="0">
                <a:solidFill>
                  <a:schemeClr val="bg1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7924800" cy="1143000"/>
          </a:xfrm>
        </p:spPr>
        <p:txBody>
          <a:bodyPr/>
          <a:lstStyle/>
          <a:p>
            <a:r>
              <a:rPr lang="fr-CA" dirty="0">
                <a:solidFill>
                  <a:schemeClr val="bg1"/>
                </a:solidFill>
              </a:rPr>
              <a:t>Études universitaires graduées (pré LMD)</a:t>
            </a:r>
            <a:endParaRPr lang="fr-CA" dirty="0">
              <a:solidFill>
                <a:schemeClr val="tx1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382000" cy="4114800"/>
          </a:xfrm>
        </p:spPr>
        <p:txBody>
          <a:bodyPr/>
          <a:lstStyle/>
          <a:p>
            <a:pPr marL="342900" lvl="2" indent="-342900"/>
            <a:r>
              <a:rPr lang="fr-CA" sz="3200" dirty="0">
                <a:solidFill>
                  <a:schemeClr val="bg1"/>
                </a:solidFill>
              </a:rPr>
              <a:t>DEA ou DESS, un à deux ans</a:t>
            </a:r>
          </a:p>
          <a:p>
            <a:pPr marL="342900" lvl="2" indent="-342900"/>
            <a:r>
              <a:rPr lang="fr-CA" sz="3200" dirty="0">
                <a:solidFill>
                  <a:schemeClr val="bg1"/>
                </a:solidFill>
              </a:rPr>
              <a:t>Doctorat, au moins trois ans</a:t>
            </a:r>
          </a:p>
          <a:p>
            <a:pPr marL="342900" lvl="2" indent="-342900"/>
            <a:r>
              <a:rPr lang="fr-CA" sz="3200" dirty="0">
                <a:solidFill>
                  <a:schemeClr val="bg1"/>
                </a:solidFill>
              </a:rPr>
              <a:t>Variations </a:t>
            </a:r>
          </a:p>
          <a:p>
            <a:pPr lvl="1"/>
            <a:r>
              <a:rPr lang="fr-CA" sz="2400" dirty="0">
                <a:solidFill>
                  <a:schemeClr val="bg1"/>
                </a:solidFill>
              </a:rPr>
              <a:t>Algérie :	 Magister  (2 ans), doctorat</a:t>
            </a:r>
          </a:p>
          <a:p>
            <a:pPr lvl="1"/>
            <a:r>
              <a:rPr lang="fr-CA" sz="2400" dirty="0">
                <a:solidFill>
                  <a:schemeClr val="bg1"/>
                </a:solidFill>
              </a:rPr>
              <a:t>Cameroun : c’est compliqué</a:t>
            </a:r>
          </a:p>
          <a:p>
            <a:pPr lvl="1"/>
            <a:r>
              <a:rPr lang="fr-CA" sz="2400" dirty="0">
                <a:solidFill>
                  <a:schemeClr val="bg1"/>
                </a:solidFill>
              </a:rPr>
              <a:t>RDC : Diplôme d’études supérieures (2 ans) et doctorat</a:t>
            </a:r>
          </a:p>
          <a:p>
            <a:pPr lvl="1">
              <a:buNone/>
            </a:pPr>
            <a:r>
              <a:rPr lang="fr-CA" sz="2400" dirty="0">
                <a:solidFill>
                  <a:schemeClr val="bg1"/>
                </a:solidFill>
              </a:rPr>
              <a:t>						</a:t>
            </a:r>
          </a:p>
          <a:p>
            <a:pPr lvl="1">
              <a:buNone/>
            </a:pPr>
            <a:r>
              <a:rPr lang="fr-CA" sz="2400" dirty="0">
                <a:solidFill>
                  <a:schemeClr val="bg1"/>
                </a:solidFill>
              </a:rPr>
              <a:t>	</a:t>
            </a:r>
          </a:p>
          <a:p>
            <a:pPr lvl="6">
              <a:buNone/>
            </a:pPr>
            <a:endParaRPr lang="fr-CA" dirty="0">
              <a:solidFill>
                <a:schemeClr val="bg1"/>
              </a:solidFill>
            </a:endParaRPr>
          </a:p>
          <a:p>
            <a:endParaRPr lang="fr-CA" sz="2400" dirty="0">
              <a:solidFill>
                <a:schemeClr val="bg1"/>
              </a:solidFill>
            </a:endParaRPr>
          </a:p>
          <a:p>
            <a:pPr>
              <a:buNone/>
            </a:pPr>
            <a:endParaRPr lang="fr-CA" sz="2400" dirty="0">
              <a:solidFill>
                <a:schemeClr val="bg1"/>
              </a:solidFill>
            </a:endParaRPr>
          </a:p>
          <a:p>
            <a:endParaRPr lang="fr-CA" sz="2800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fr-CA" sz="2800" dirty="0">
                <a:solidFill>
                  <a:schemeClr val="bg1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7924800" cy="1143000"/>
          </a:xfrm>
        </p:spPr>
        <p:txBody>
          <a:bodyPr/>
          <a:lstStyle/>
          <a:p>
            <a:r>
              <a:rPr lang="fr-CA" dirty="0">
                <a:solidFill>
                  <a:schemeClr val="bg1"/>
                </a:solidFill>
              </a:rPr>
              <a:t>Études universitaires (post LMD)</a:t>
            </a:r>
            <a:endParaRPr lang="fr-CA" dirty="0">
              <a:solidFill>
                <a:schemeClr val="tx1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382000" cy="4114800"/>
          </a:xfrm>
        </p:spPr>
        <p:txBody>
          <a:bodyPr/>
          <a:lstStyle/>
          <a:p>
            <a:r>
              <a:rPr lang="fr-CA" dirty="0">
                <a:solidFill>
                  <a:schemeClr val="bg1"/>
                </a:solidFill>
              </a:rPr>
              <a:t>Système LMD 3+2+3</a:t>
            </a:r>
          </a:p>
          <a:p>
            <a:pPr lvl="1"/>
            <a:r>
              <a:rPr lang="fr-CA" dirty="0">
                <a:solidFill>
                  <a:schemeClr val="bg1"/>
                </a:solidFill>
              </a:rPr>
              <a:t>L : licence ou </a:t>
            </a:r>
            <a:r>
              <a:rPr lang="fr-CA" dirty="0" err="1">
                <a:solidFill>
                  <a:schemeClr val="bg1"/>
                </a:solidFill>
              </a:rPr>
              <a:t>Bachelor</a:t>
            </a:r>
            <a:endParaRPr lang="fr-CA" dirty="0">
              <a:solidFill>
                <a:schemeClr val="bg1"/>
              </a:solidFill>
            </a:endParaRPr>
          </a:p>
          <a:p>
            <a:pPr lvl="1"/>
            <a:r>
              <a:rPr lang="fr-CA" dirty="0">
                <a:solidFill>
                  <a:schemeClr val="bg1"/>
                </a:solidFill>
              </a:rPr>
              <a:t>M : généralement Master</a:t>
            </a:r>
          </a:p>
          <a:p>
            <a:r>
              <a:rPr lang="fr-CA" dirty="0">
                <a:solidFill>
                  <a:schemeClr val="bg1"/>
                </a:solidFill>
              </a:rPr>
              <a:t>Implanté dans la plupart des pays francophones de l’Afrique</a:t>
            </a:r>
          </a:p>
          <a:p>
            <a:r>
              <a:rPr lang="fr-CA" dirty="0">
                <a:solidFill>
                  <a:schemeClr val="bg1"/>
                </a:solidFill>
              </a:rPr>
              <a:t>Burundi: tout juste adopté, RDC: embryonnaire   </a:t>
            </a:r>
          </a:p>
          <a:p>
            <a:r>
              <a:rPr lang="fr-CA" dirty="0">
                <a:solidFill>
                  <a:schemeClr val="bg1"/>
                </a:solidFill>
              </a:rPr>
              <a:t>Le Rwanda n’adopte pas la réforme LMD</a:t>
            </a:r>
          </a:p>
          <a:p>
            <a:pPr lvl="1">
              <a:buNone/>
            </a:pPr>
            <a:r>
              <a:rPr lang="fr-CA" sz="2400" dirty="0">
                <a:solidFill>
                  <a:schemeClr val="bg1"/>
                </a:solidFill>
              </a:rPr>
              <a:t>						</a:t>
            </a:r>
          </a:p>
          <a:p>
            <a:pPr lvl="1">
              <a:buNone/>
            </a:pPr>
            <a:r>
              <a:rPr lang="fr-CA" sz="2400" dirty="0">
                <a:solidFill>
                  <a:schemeClr val="bg1"/>
                </a:solidFill>
              </a:rPr>
              <a:t>	</a:t>
            </a:r>
          </a:p>
          <a:p>
            <a:pPr lvl="6">
              <a:buNone/>
            </a:pPr>
            <a:endParaRPr lang="fr-CA" dirty="0">
              <a:solidFill>
                <a:schemeClr val="bg1"/>
              </a:solidFill>
            </a:endParaRPr>
          </a:p>
          <a:p>
            <a:endParaRPr lang="fr-CA" sz="2400" dirty="0">
              <a:solidFill>
                <a:schemeClr val="bg1"/>
              </a:solidFill>
            </a:endParaRPr>
          </a:p>
          <a:p>
            <a:pPr>
              <a:buNone/>
            </a:pPr>
            <a:endParaRPr lang="fr-CA" sz="2400" dirty="0">
              <a:solidFill>
                <a:schemeClr val="bg1"/>
              </a:solidFill>
            </a:endParaRPr>
          </a:p>
          <a:p>
            <a:endParaRPr lang="fr-CA" sz="2800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fr-CA" sz="2800" dirty="0">
                <a:solidFill>
                  <a:schemeClr val="bg1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>
                <a:solidFill>
                  <a:schemeClr val="bg1"/>
                </a:solidFill>
              </a:rPr>
              <a:t>Études supérieures : généralités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85800" y="2286000"/>
            <a:ext cx="7772400" cy="3810000"/>
          </a:xfrm>
        </p:spPr>
        <p:txBody>
          <a:bodyPr/>
          <a:lstStyle/>
          <a:p>
            <a:r>
              <a:rPr lang="fr-CA" dirty="0">
                <a:solidFill>
                  <a:schemeClr val="bg1"/>
                </a:solidFill>
              </a:rPr>
              <a:t>Autre référentiel : bac + x (nombre d’années d’études cumulatives après le baccalauréat)</a:t>
            </a:r>
          </a:p>
          <a:p>
            <a:r>
              <a:rPr lang="fr-CA" dirty="0">
                <a:solidFill>
                  <a:schemeClr val="bg1"/>
                </a:solidFill>
              </a:rPr>
              <a:t>Attestation de réussite : pour les établissements publics, a la même valeur que le diplôme lui-même</a:t>
            </a:r>
          </a:p>
          <a:p>
            <a:r>
              <a:rPr lang="fr-CA" dirty="0">
                <a:solidFill>
                  <a:schemeClr val="bg1"/>
                </a:solidFill>
              </a:rPr>
              <a:t>Attestations d’admissibilité et d’admission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dèle par défau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CH" sz="4400" b="1" i="0" u="none" strike="noStrike" cap="none" normalizeH="0" baseline="0" smtClean="0">
            <a:ln>
              <a:noFill/>
            </a:ln>
            <a:solidFill>
              <a:srgbClr val="FF0066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CH" sz="4400" b="1" i="0" u="none" strike="noStrike" cap="none" normalizeH="0" baseline="0" smtClean="0">
            <a:ln>
              <a:noFill/>
            </a:ln>
            <a:solidFill>
              <a:srgbClr val="FF0066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2A505CAFAF6A845987E04585C9568AB" ma:contentTypeVersion="18" ma:contentTypeDescription="Crée un document." ma:contentTypeScope="" ma:versionID="337f25832705b7267a8a5074e66ab097">
  <xsd:schema xmlns:xsd="http://www.w3.org/2001/XMLSchema" xmlns:xs="http://www.w3.org/2001/XMLSchema" xmlns:p="http://schemas.microsoft.com/office/2006/metadata/properties" xmlns:ns2="d492575c-491f-4227-8db1-fd1452c9e931" xmlns:ns3="7b949c05-4a06-45f1-a941-4d0ca13a1ed4" targetNamespace="http://schemas.microsoft.com/office/2006/metadata/properties" ma:root="true" ma:fieldsID="c48ab51d9a118a2cd173f11559cf58ba" ns2:_="" ns3:_="">
    <xsd:import namespace="d492575c-491f-4227-8db1-fd1452c9e931"/>
    <xsd:import namespace="7b949c05-4a06-45f1-a941-4d0ca13a1ed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Ver_x002e_2021_x002d_07_x002d_28" minOccurs="0"/>
                <xsd:element ref="ns3:lcf76f155ced4ddcb4097134ff3c332f" minOccurs="0"/>
                <xsd:element ref="ns3:MediaServiceLocation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92575c-491f-4227-8db1-fd1452c9e93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949c05-4a06-45f1-a941-4d0ca13a1ed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Ver_x002e_2021_x002d_07_x002d_28" ma:index="20" nillable="true" ma:displayName="Ver." ma:format="DateOnly" ma:internalName="Ver_x002e_2021_x002d_07_x002d_28">
      <xsd:simpleType>
        <xsd:restriction base="dms:DateTime"/>
      </xsd:simpleType>
    </xsd:element>
    <xsd:element name="lcf76f155ced4ddcb4097134ff3c332f" ma:index="22" nillable="true" ma:taxonomy="true" ma:internalName="lcf76f155ced4ddcb4097134ff3c332f" ma:taxonomyFieldName="MediaServiceImageTags" ma:displayName="Balises d’images" ma:readOnly="false" ma:fieldId="{5cf76f15-5ced-4ddc-b409-7134ff3c332f}" ma:taxonomyMulti="true" ma:sspId="c577c388-b1e5-472c-bff4-19bd5b413a3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er_x002e_2021_x002d_07_x002d_28 xmlns="7b949c05-4a06-45f1-a941-4d0ca13a1ed4" xsi:nil="true"/>
    <lcf76f155ced4ddcb4097134ff3c332f xmlns="7b949c05-4a06-45f1-a941-4d0ca13a1ed4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E019E31-99B1-4A88-A3E9-1BB32DDCCBF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492575c-491f-4227-8db1-fd1452c9e931"/>
    <ds:schemaRef ds:uri="7b949c05-4a06-45f1-a941-4d0ca13a1ed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94054A7-B9B9-4A50-883D-5DC6A732AB7A}">
  <ds:schemaRefs>
    <ds:schemaRef ds:uri="http://schemas.microsoft.com/office/2006/metadata/properties"/>
    <ds:schemaRef ds:uri="http://schemas.microsoft.com/office/infopath/2007/PartnerControls"/>
    <ds:schemaRef ds:uri="7b949c05-4a06-45f1-a941-4d0ca13a1ed4"/>
  </ds:schemaRefs>
</ds:datastoreItem>
</file>

<file path=customXml/itemProps3.xml><?xml version="1.0" encoding="utf-8"?>
<ds:datastoreItem xmlns:ds="http://schemas.openxmlformats.org/officeDocument/2006/customXml" ds:itemID="{9AAE78FD-ADC3-4EFC-A5BD-8FB88F4E371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4519</TotalTime>
  <Words>591</Words>
  <Application>Microsoft Office PowerPoint</Application>
  <PresentationFormat>Affichage à l'écran (4:3)</PresentationFormat>
  <Paragraphs>111</Paragraphs>
  <Slides>13</Slides>
  <Notes>12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Modèle par défaut</vt:lpstr>
      <vt:lpstr>Les systèmes éducatifs de l’Afrique francophone</vt:lpstr>
      <vt:lpstr>Types de systèmes éducatifs</vt:lpstr>
      <vt:lpstr>Le diplôme d’études secondaires</vt:lpstr>
      <vt:lpstr>Études supérieures courtes</vt:lpstr>
      <vt:lpstr>Études supérieures courtes (2)</vt:lpstr>
      <vt:lpstr>Études universitaires sous graduées (pré LMD)</vt:lpstr>
      <vt:lpstr>Études universitaires graduées (pré LMD)</vt:lpstr>
      <vt:lpstr>Études universitaires (post LMD)</vt:lpstr>
      <vt:lpstr>Études supérieures : généralités</vt:lpstr>
      <vt:lpstr>Curiosités : Rwanda</vt:lpstr>
      <vt:lpstr>Curiosités : Cameroun</vt:lpstr>
      <vt:lpstr>Évaluation comparative</vt:lpstr>
      <vt:lpstr>Évaluation comparative (2)</vt:lpstr>
    </vt:vector>
  </TitlesOfParts>
  <Company>Gouvernement du Québec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Atypical Credentials</dc:title>
  <dc:creator>Michel Bédard</dc:creator>
  <cp:lastModifiedBy>varra01</cp:lastModifiedBy>
  <cp:revision>233</cp:revision>
  <cp:lastPrinted>2007-02-28T15:13:17Z</cp:lastPrinted>
  <dcterms:created xsi:type="dcterms:W3CDTF">2004-05-06T15:53:25Z</dcterms:created>
  <dcterms:modified xsi:type="dcterms:W3CDTF">2024-11-21T16:44:52Z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0x01010052A505CAFAF6A845987E04585C9568AB</vt:lpwstr>
  </property>
  <property fmtid="{D5CDD505-2E9C-101B-9397-08002B2CF9AE}" pid="3" name="Cote">
    <vt:lpwstr/>
  </property>
  <property fmtid="{D5CDD505-2E9C-101B-9397-08002B2CF9AE}" pid="4" name="MediaServiceImageTags">
    <vt:lpwstr/>
  </property>
  <property fmtid="{D5CDD505-2E9C-101B-9397-08002B2CF9AE}" pid="5" name="TaxCatchAll">
    <vt:lpwstr/>
  </property>
  <property fmtid="{D5CDD505-2E9C-101B-9397-08002B2CF9AE}" pid="6" name="oa523ef2aeb04a8093145530c9a36c38">
    <vt:lpwstr/>
  </property>
</Properties>
</file>