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75" r:id="rId5"/>
    <p:sldId id="343" r:id="rId6"/>
    <p:sldId id="276" r:id="rId7"/>
    <p:sldId id="345" r:id="rId8"/>
    <p:sldId id="346" r:id="rId9"/>
    <p:sldId id="347" r:id="rId10"/>
    <p:sldId id="348" r:id="rId11"/>
    <p:sldId id="352" r:id="rId12"/>
  </p:sldIdLst>
  <p:sldSz cx="9144000" cy="6858000" type="screen4x3"/>
  <p:notesSz cx="6985000" cy="9271000"/>
  <p:defaultTextStyle>
    <a:defPPr>
      <a:defRPr lang="fr-CH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FF0066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E8B014"/>
    <a:srgbClr val="CC9900"/>
    <a:srgbClr val="C0C0C0"/>
    <a:srgbClr val="0066FF"/>
    <a:srgbClr val="FF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1374" y="1020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t" anchorCtr="0" compatLnSpc="1">
            <a:prstTxWarp prst="textNoShape">
              <a:avLst/>
            </a:prstTxWarp>
          </a:bodyPr>
          <a:lstStyle>
            <a:lvl1pPr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t" anchorCtr="0" compatLnSpc="1">
            <a:prstTxWarp prst="textNoShape">
              <a:avLst/>
            </a:prstTxWarp>
          </a:bodyPr>
          <a:lstStyle>
            <a:lvl1pPr algn="r"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301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b" anchorCtr="0" compatLnSpc="1">
            <a:prstTxWarp prst="textNoShape">
              <a:avLst/>
            </a:prstTxWarp>
          </a:bodyPr>
          <a:lstStyle>
            <a:lvl1pPr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301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b" anchorCtr="0" compatLnSpc="1">
            <a:prstTxWarp prst="textNoShape">
              <a:avLst/>
            </a:prstTxWarp>
          </a:bodyPr>
          <a:lstStyle>
            <a:lvl1pPr algn="r"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4E4EDAA-A5FB-4832-B94A-410EDD2E328F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t" anchorCtr="0" compatLnSpc="1">
            <a:prstTxWarp prst="textNoShape">
              <a:avLst/>
            </a:prstTxWarp>
          </a:bodyPr>
          <a:lstStyle>
            <a:lvl1pPr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t" anchorCtr="0" compatLnSpc="1">
            <a:prstTxWarp prst="textNoShape">
              <a:avLst/>
            </a:prstTxWarp>
          </a:bodyPr>
          <a:lstStyle>
            <a:lvl1pPr algn="r"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noProof="0"/>
              <a:t>Cliquez pour modifier les styles du texte du masque</a:t>
            </a:r>
          </a:p>
          <a:p>
            <a:pPr lvl="1"/>
            <a:r>
              <a:rPr lang="fr-CH" noProof="0"/>
              <a:t>Deuxième niveau</a:t>
            </a:r>
          </a:p>
          <a:p>
            <a:pPr lvl="2"/>
            <a:r>
              <a:rPr lang="fr-CH" noProof="0"/>
              <a:t>Troisième niveau</a:t>
            </a:r>
          </a:p>
          <a:p>
            <a:pPr lvl="3"/>
            <a:r>
              <a:rPr lang="fr-CH" noProof="0"/>
              <a:t>Quatrième niveau</a:t>
            </a:r>
          </a:p>
          <a:p>
            <a:pPr lvl="4"/>
            <a:r>
              <a:rPr lang="fr-CH" noProof="0"/>
              <a:t>Cinquième niveau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b" anchorCtr="0" compatLnSpc="1">
            <a:prstTxWarp prst="textNoShape">
              <a:avLst/>
            </a:prstTxWarp>
          </a:bodyPr>
          <a:lstStyle>
            <a:lvl1pPr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567" tIns="54283" rIns="108567" bIns="54283" numCol="1" anchor="b" anchorCtr="0" compatLnSpc="1">
            <a:prstTxWarp prst="textNoShape">
              <a:avLst/>
            </a:prstTxWarp>
          </a:bodyPr>
          <a:lstStyle>
            <a:lvl1pPr algn="r" defTabSz="1085850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98892BF-6FCA-4B26-BEB1-43CE7988521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15B56C-EB2A-4221-8566-4C73D54599BE}" type="slidenum">
              <a:rPr lang="fr-CH" smtClean="0"/>
              <a:pPr/>
              <a:t>1</a:t>
            </a:fld>
            <a:endParaRPr lang="fr-CH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200033-59D0-430E-B2AD-0C51AE024564}" type="slidenum">
              <a:rPr lang="fr-CH" smtClean="0"/>
              <a:pPr/>
              <a:t>2</a:t>
            </a:fld>
            <a:endParaRPr lang="fr-CH"/>
          </a:p>
        </p:txBody>
      </p:sp>
      <p:sp>
        <p:nvSpPr>
          <p:cNvPr id="573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3</a:t>
            </a:fld>
            <a:endParaRPr lang="fr-CH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4</a:t>
            </a:fld>
            <a:endParaRPr lang="fr-CH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5</a:t>
            </a:fld>
            <a:endParaRPr lang="fr-CH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6</a:t>
            </a:fld>
            <a:endParaRPr lang="fr-CH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7</a:t>
            </a:fld>
            <a:endParaRPr lang="fr-CH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05A09-A16D-4158-A9DC-55B7ED1FD599}" type="slidenum">
              <a:rPr lang="fr-CH" smtClean="0"/>
              <a:pPr/>
              <a:t>8</a:t>
            </a:fld>
            <a:endParaRPr lang="fr-CH"/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28219-9658-4A39-B6ED-4D5DCCF5EB63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63594-9FA9-4E4D-83B2-A3C8BC153A6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17022-1BCB-4B7E-A444-BCA26A1D6DB2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723BA8-6AC9-4E65-87F5-1F2C25FC6AB8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F24D0-5FC7-44A0-BD8A-2B88DCB2C82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re. 2 contenus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962FD-B8F2-463D-B4FA-154D3E9E0180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A1D00-06D2-48CD-8331-A93330C3B99C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B8EE5-DDB7-4D0F-884C-53F086BDB43F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154CB-F320-400B-B2F8-BFDD15C61D27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54B64-4541-46A5-8687-59B7FE2099C9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7D31C-8D8F-4566-8011-A778C6C43AB3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EF0EC-6B06-4F30-9B75-0EE9009B8F1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3E921-DFC3-4BBB-93C7-5A2015C72A1E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4818B-0EC0-4D5F-B137-018D29AD94C0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H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CH"/>
              <a:t>Service d'information sur les professions et métiers réglementés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7A42078-0CBD-41DE-962B-8DB524F74CF2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696200" cy="1676400"/>
          </a:xfrm>
        </p:spPr>
        <p:txBody>
          <a:bodyPr/>
          <a:lstStyle/>
          <a:p>
            <a:r>
              <a:rPr lang="fr-CA" b="1" dirty="0">
                <a:solidFill>
                  <a:schemeClr val="bg1"/>
                </a:solidFill>
              </a:rPr>
              <a:t>Communiquer avec l’Afrique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590800"/>
            <a:ext cx="8534400" cy="3200400"/>
          </a:xfrm>
        </p:spPr>
        <p:txBody>
          <a:bodyPr/>
          <a:lstStyle/>
          <a:p>
            <a:pPr algn="ctr">
              <a:buFontTx/>
              <a:buNone/>
            </a:pPr>
            <a:endParaRPr lang="fr-CA" sz="2000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fr-CA" sz="2000" b="1" dirty="0">
                <a:solidFill>
                  <a:schemeClr val="bg1"/>
                </a:solidFill>
              </a:rPr>
              <a:t>Michel </a:t>
            </a:r>
            <a:r>
              <a:rPr lang="fr-CA" sz="2000" b="1" dirty="0" err="1">
                <a:solidFill>
                  <a:schemeClr val="bg1"/>
                </a:solidFill>
              </a:rPr>
              <a:t>Bédard</a:t>
            </a:r>
            <a:endParaRPr lang="fr-CA" sz="20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endParaRPr lang="fr-CA" sz="11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fr-CA" sz="2000" b="1" dirty="0">
                <a:solidFill>
                  <a:schemeClr val="bg1"/>
                </a:solidFill>
              </a:rPr>
              <a:t>Direction de l’authentification, de l’Évaluation professionnelle et de la révision administrative </a:t>
            </a:r>
          </a:p>
          <a:p>
            <a:pPr algn="ctr">
              <a:buFontTx/>
              <a:buNone/>
            </a:pPr>
            <a:endParaRPr lang="fr-CA" sz="11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fr-CA" sz="2000" b="1" dirty="0">
                <a:solidFill>
                  <a:schemeClr val="bg1"/>
                </a:solidFill>
              </a:rPr>
              <a:t>Ministère de l’Immigration et des Communautés culturelles</a:t>
            </a:r>
          </a:p>
          <a:p>
            <a:pPr algn="ctr">
              <a:buFontTx/>
              <a:buNone/>
            </a:pPr>
            <a:endParaRPr lang="fr-CA" sz="2000" b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fr-CA" sz="2000" dirty="0">
                <a:solidFill>
                  <a:schemeClr val="bg1"/>
                </a:solidFill>
              </a:rPr>
              <a:t>Novembre 2013</a:t>
            </a:r>
            <a:endParaRPr lang="fr-CA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09600" y="381001"/>
            <a:ext cx="7772400" cy="9144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Communiquer en Afrique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676400"/>
            <a:ext cx="8382000" cy="4267200"/>
          </a:xfrm>
        </p:spPr>
        <p:txBody>
          <a:bodyPr/>
          <a:lstStyle/>
          <a:p>
            <a:pPr marL="342000" indent="-342000" algn="l">
              <a:buFont typeface="Arial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Études secondaires : le service ministériel émetteur, par exemple, au Mali; CNECE). </a:t>
            </a:r>
          </a:p>
          <a:p>
            <a:pPr marL="342000" indent="-342000" algn="l">
              <a:buFont typeface="Arial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Études supérieures publiques, </a:t>
            </a:r>
          </a:p>
          <a:p>
            <a:pPr marL="799200" lvl="1" indent="-342000" algn="l">
              <a:buFont typeface="Arial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le doyen d’une faculté</a:t>
            </a:r>
          </a:p>
          <a:p>
            <a:pPr marL="799200" lvl="1" indent="-342000" algn="l">
              <a:buFont typeface="Arial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Le </a:t>
            </a:r>
            <a:r>
              <a:rPr lang="fr-CA" dirty="0" err="1">
                <a:solidFill>
                  <a:schemeClr val="bg1"/>
                </a:solidFill>
              </a:rPr>
              <a:t>registrariat</a:t>
            </a:r>
            <a:r>
              <a:rPr lang="fr-CA" dirty="0">
                <a:solidFill>
                  <a:schemeClr val="bg1"/>
                </a:solidFill>
              </a:rPr>
              <a:t> ou le secrétariat aux affaires académiques, de l’université ou des facultés</a:t>
            </a:r>
          </a:p>
          <a:p>
            <a:pPr marL="799200" lvl="1" indent="-342000" algn="l">
              <a:buFont typeface="Arial" pitchFamily="34" charset="0"/>
              <a:buChar char="•"/>
            </a:pPr>
            <a:r>
              <a:rPr lang="fr-CA" dirty="0">
                <a:solidFill>
                  <a:schemeClr val="bg1"/>
                </a:solidFill>
              </a:rPr>
              <a:t>le responsable de l’international dans le cabinet du recteur.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Communiquer en Afrique (2)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534400" cy="38862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Études supérieures privées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le service ministériel de l’enseignement supérieur privé. </a:t>
            </a:r>
          </a:p>
          <a:p>
            <a:r>
              <a:rPr lang="fr-CA" dirty="0">
                <a:solidFill>
                  <a:schemeClr val="bg1"/>
                </a:solidFill>
              </a:rPr>
              <a:t>L’établissement lui-même : dans ce cas, toujours demander une copie des textes légaux appropriés, par exemple l’arrêté d’habilitation ou d’homologation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Identifier les informations requises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386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Utiliser la terminologie du pays afin d’obtenir l’information recherchée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Si inconnu, expliquer brièvement le contexte : </a:t>
            </a:r>
          </a:p>
          <a:p>
            <a:pPr>
              <a:buNone/>
            </a:pPr>
            <a:r>
              <a:rPr lang="fr-CA" dirty="0">
                <a:solidFill>
                  <a:schemeClr val="bg1"/>
                </a:solidFill>
              </a:rPr>
              <a:t>	</a:t>
            </a:r>
            <a:r>
              <a:rPr lang="fr-CA" sz="2800" dirty="0">
                <a:solidFill>
                  <a:schemeClr val="bg1"/>
                </a:solidFill>
              </a:rPr>
              <a:t>« les diplômes délivrés par ABC Inc. donnent-ils …les mêmes droits et privilèges que les diplôme nationaux? / …permettent-ils de poursuivre les études dans les établissements publics  et sont-ils considérés pour l’accès aux emplois de la fonction publique? </a:t>
            </a:r>
          </a:p>
          <a:p>
            <a:pPr>
              <a:buNone/>
            </a:pPr>
            <a:endParaRPr lang="fr-CA" sz="28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Préparer la demande d’information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2672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S’adresser à la fonction (M. le directeur du CNECE) plutôt qu’à une personne 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Privilégier un casier postal à une adresse civique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Si l’information de contact est ancienne, valider par internet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Envoyer la demande de deux façons : électronique (courriel ou télécopie) et papier</a:t>
            </a:r>
          </a:p>
          <a:p>
            <a:pPr>
              <a:buNone/>
            </a:pPr>
            <a:endParaRPr lang="fr-CA" sz="2400" dirty="0">
              <a:solidFill>
                <a:schemeClr val="bg1"/>
              </a:solidFill>
            </a:endParaRPr>
          </a:p>
          <a:p>
            <a:endParaRPr lang="fr-CA" sz="28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Faire le suivi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514600"/>
            <a:ext cx="7848600" cy="32766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Déterminer, s’il y a lieu, une procédure de suivi : 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nombre et fréquences des rappels 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Autre destinataire</a:t>
            </a:r>
          </a:p>
          <a:p>
            <a:endParaRPr lang="fr-CA" sz="2400" dirty="0">
              <a:solidFill>
                <a:schemeClr val="bg1"/>
              </a:solidFill>
            </a:endParaRPr>
          </a:p>
          <a:p>
            <a:pPr>
              <a:buNone/>
            </a:pPr>
            <a:endParaRPr lang="fr-CA" sz="2400" dirty="0">
              <a:solidFill>
                <a:schemeClr val="bg1"/>
              </a:solidFill>
            </a:endParaRPr>
          </a:p>
          <a:p>
            <a:endParaRPr lang="fr-CA" sz="28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fr-CA" sz="2800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9248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Trucs de recherche sur internet 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1148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http://archive.org/web/ si site indisponible ou pour informations plus anciennes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sauvegarder une copie des informations pertinentes trouvées</a:t>
            </a:r>
          </a:p>
          <a:p>
            <a:pPr lvl="0"/>
            <a:r>
              <a:rPr lang="fr-CA" dirty="0">
                <a:solidFill>
                  <a:schemeClr val="bg1"/>
                </a:solidFill>
              </a:rPr>
              <a:t>varier les mots clés : reconnaissance, habilitation (ou autre), agrément (ou autre), équivalence, </a:t>
            </a:r>
            <a:r>
              <a:rPr lang="fr-CA" dirty="0" err="1">
                <a:solidFill>
                  <a:schemeClr val="bg1"/>
                </a:solidFill>
              </a:rPr>
              <a:t>etc</a:t>
            </a:r>
            <a:r>
              <a:rPr lang="fr-CA" dirty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1430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Trucs de recherche sur internet (2)</a:t>
            </a:r>
            <a:endParaRPr lang="fr-CA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82000" cy="4114800"/>
          </a:xfrm>
        </p:spPr>
        <p:txBody>
          <a:bodyPr/>
          <a:lstStyle/>
          <a:p>
            <a:pPr lvl="0"/>
            <a:r>
              <a:rPr lang="fr-CA" dirty="0">
                <a:solidFill>
                  <a:schemeClr val="bg1"/>
                </a:solidFill>
              </a:rPr>
              <a:t>Utiliser le titre complet d’un décret ou arrêté si connu :</a:t>
            </a:r>
          </a:p>
          <a:p>
            <a:pPr lvl="1"/>
            <a:r>
              <a:rPr lang="fr-CA" dirty="0">
                <a:solidFill>
                  <a:schemeClr val="bg1"/>
                </a:solidFill>
              </a:rPr>
              <a:t>Décret n° 06 – 395  / P-RM  du 19 septembre 2006</a:t>
            </a:r>
            <a:br>
              <a:rPr lang="fr-CA" dirty="0">
                <a:solidFill>
                  <a:schemeClr val="bg1"/>
                </a:solidFill>
              </a:rPr>
            </a:br>
            <a:r>
              <a:rPr lang="fr-CA" dirty="0">
                <a:solidFill>
                  <a:schemeClr val="bg1"/>
                </a:solidFill>
              </a:rPr>
              <a:t>Fixant les modalités de l’habilitation et de la délivrance des diplômes de l’enseignement supérieur</a:t>
            </a:r>
            <a:endParaRPr lang="fr-CA" sz="4400" dirty="0">
              <a:solidFill>
                <a:schemeClr val="bg1"/>
              </a:solidFill>
            </a:endParaRPr>
          </a:p>
          <a:p>
            <a:pPr lvl="0"/>
            <a:r>
              <a:rPr lang="fr-CA" dirty="0">
                <a:solidFill>
                  <a:schemeClr val="bg1"/>
                </a:solidFill>
              </a:rPr>
              <a:t>Utiliser les guillemets pour réduire le nombre de sites affichés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H" sz="44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H" sz="4400" b="1" i="0" u="none" strike="noStrike" cap="none" normalizeH="0" baseline="0" smtClean="0">
            <a:ln>
              <a:noFill/>
            </a:ln>
            <a:solidFill>
              <a:srgbClr val="FF0066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A505CAFAF6A845987E04585C9568AB" ma:contentTypeVersion="18" ma:contentTypeDescription="Crée un document." ma:contentTypeScope="" ma:versionID="337f25832705b7267a8a5074e66ab097">
  <xsd:schema xmlns:xsd="http://www.w3.org/2001/XMLSchema" xmlns:xs="http://www.w3.org/2001/XMLSchema" xmlns:p="http://schemas.microsoft.com/office/2006/metadata/properties" xmlns:ns2="d492575c-491f-4227-8db1-fd1452c9e931" xmlns:ns3="7b949c05-4a06-45f1-a941-4d0ca13a1ed4" targetNamespace="http://schemas.microsoft.com/office/2006/metadata/properties" ma:root="true" ma:fieldsID="c48ab51d9a118a2cd173f11559cf58ba" ns2:_="" ns3:_="">
    <xsd:import namespace="d492575c-491f-4227-8db1-fd1452c9e931"/>
    <xsd:import namespace="7b949c05-4a06-45f1-a941-4d0ca13a1ed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Ver_x002e_2021_x002d_07_x002d_28" minOccurs="0"/>
                <xsd:element ref="ns3:lcf76f155ced4ddcb4097134ff3c332f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92575c-491f-4227-8db1-fd1452c9e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49c05-4a06-45f1-a941-4d0ca13a1e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Ver_x002e_2021_x002d_07_x002d_28" ma:index="20" nillable="true" ma:displayName="Ver." ma:format="DateOnly" ma:internalName="Ver_x002e_2021_x002d_07_x002d_28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c577c388-b1e5-472c-bff4-19bd5b413a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b949c05-4a06-45f1-a941-4d0ca13a1ed4">
      <Terms xmlns="http://schemas.microsoft.com/office/infopath/2007/PartnerControls"/>
    </lcf76f155ced4ddcb4097134ff3c332f>
    <Ver_x002e_2021_x002d_07_x002d_28 xmlns="7b949c05-4a06-45f1-a941-4d0ca13a1ed4" xsi:nil="true"/>
  </documentManagement>
</p:properties>
</file>

<file path=customXml/itemProps1.xml><?xml version="1.0" encoding="utf-8"?>
<ds:datastoreItem xmlns:ds="http://schemas.openxmlformats.org/officeDocument/2006/customXml" ds:itemID="{34FD1435-FB68-4176-920A-2CA12646A6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E684A31-9DE8-444A-A1B6-44B12BCBE4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92575c-491f-4227-8db1-fd1452c9e931"/>
    <ds:schemaRef ds:uri="7b949c05-4a06-45f1-a941-4d0ca13a1e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1D0B87-713B-4ACE-8238-3DB8A60248CE}">
  <ds:schemaRefs>
    <ds:schemaRef ds:uri="http://schemas.microsoft.com/office/2006/metadata/properties"/>
    <ds:schemaRef ds:uri="http://schemas.microsoft.com/office/infopath/2007/PartnerControls"/>
    <ds:schemaRef ds:uri="7b949c05-4a06-45f1-a941-4d0ca13a1ed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4545</TotalTime>
  <Words>253</Words>
  <Application>Microsoft Office PowerPoint</Application>
  <PresentationFormat>Affichage à l'écran (4:3)</PresentationFormat>
  <Paragraphs>57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Modèle par défaut</vt:lpstr>
      <vt:lpstr>Communiquer avec l’Afrique</vt:lpstr>
      <vt:lpstr>Communiquer en Afrique</vt:lpstr>
      <vt:lpstr>Communiquer en Afrique (2)</vt:lpstr>
      <vt:lpstr>Identifier les informations requises</vt:lpstr>
      <vt:lpstr>Préparer la demande d’information</vt:lpstr>
      <vt:lpstr>Faire le suivi</vt:lpstr>
      <vt:lpstr>Trucs de recherche sur internet </vt:lpstr>
      <vt:lpstr>Trucs de recherche sur internet (2)</vt:lpstr>
    </vt:vector>
  </TitlesOfParts>
  <Company>Gouvernement du Québec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Atypical Credentials</dc:title>
  <dc:creator>Michel Bédard</dc:creator>
  <cp:lastModifiedBy>varra01</cp:lastModifiedBy>
  <cp:revision>235</cp:revision>
  <cp:lastPrinted>2007-02-28T15:13:17Z</cp:lastPrinted>
  <dcterms:created xsi:type="dcterms:W3CDTF">2004-05-06T15:53:25Z</dcterms:created>
  <dcterms:modified xsi:type="dcterms:W3CDTF">2024-11-22T15:05:40Z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0x01010052A505CAFAF6A845987E04585C9568AB</vt:lpwstr>
  </property>
  <property fmtid="{D5CDD505-2E9C-101B-9397-08002B2CF9AE}" pid="3" name="Cote">
    <vt:lpwstr/>
  </property>
  <property fmtid="{D5CDD505-2E9C-101B-9397-08002B2CF9AE}" pid="4" name="MediaServiceImageTags">
    <vt:lpwstr/>
  </property>
  <property fmtid="{D5CDD505-2E9C-101B-9397-08002B2CF9AE}" pid="5" name="TaxCatchAll">
    <vt:lpwstr/>
  </property>
  <property fmtid="{D5CDD505-2E9C-101B-9397-08002B2CF9AE}" pid="6" name="oa523ef2aeb04a8093145530c9a36c38">
    <vt:lpwstr/>
  </property>
</Properties>
</file>