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48" r:id="rId4"/>
  </p:sldMasterIdLst>
  <p:notesMasterIdLst>
    <p:notesMasterId r:id="rId34"/>
  </p:notesMasterIdLst>
  <p:handoutMasterIdLst>
    <p:handoutMasterId r:id="rId35"/>
  </p:handoutMasterIdLst>
  <p:sldIdLst>
    <p:sldId id="275" r:id="rId5"/>
    <p:sldId id="343" r:id="rId6"/>
    <p:sldId id="276" r:id="rId7"/>
    <p:sldId id="344" r:id="rId8"/>
    <p:sldId id="277" r:id="rId9"/>
    <p:sldId id="278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66" r:id="rId19"/>
    <p:sldId id="353" r:id="rId20"/>
    <p:sldId id="367" r:id="rId21"/>
    <p:sldId id="354" r:id="rId22"/>
    <p:sldId id="355" r:id="rId23"/>
    <p:sldId id="356" r:id="rId24"/>
    <p:sldId id="357" r:id="rId25"/>
    <p:sldId id="358" r:id="rId26"/>
    <p:sldId id="361" r:id="rId27"/>
    <p:sldId id="362" r:id="rId28"/>
    <p:sldId id="364" r:id="rId29"/>
    <p:sldId id="359" r:id="rId30"/>
    <p:sldId id="363" r:id="rId31"/>
    <p:sldId id="360" r:id="rId32"/>
    <p:sldId id="365" r:id="rId33"/>
  </p:sldIdLst>
  <p:sldSz cx="9144000" cy="6858000" type="screen4x3"/>
  <p:notesSz cx="6985000" cy="9271000"/>
  <p:defaultTextStyle>
    <a:defPPr>
      <a:defRPr lang="fr-CH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E8B014"/>
    <a:srgbClr val="CC9900"/>
    <a:srgbClr val="C0C0C0"/>
    <a:srgbClr val="0066FF"/>
    <a:srgbClr val="FF99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9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1374" y="1020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 Bédard" userId="S::michel.bedard@mifi.gouv.qc.ca::b7e79455-8eae-40e2-90c0-a82030c0fe1f" providerId="AD" clId="Web-{CC5D2105-26E3-C788-458E-77C2F3D1FB4F}"/>
    <pc:docChg chg="modSld">
      <pc:chgData name="Michel Bédard" userId="S::michel.bedard@mifi.gouv.qc.ca::b7e79455-8eae-40e2-90c0-a82030c0fe1f" providerId="AD" clId="Web-{CC5D2105-26E3-C788-458E-77C2F3D1FB4F}" dt="2024-11-22T15:15:32.227" v="0"/>
      <pc:docMkLst>
        <pc:docMk/>
      </pc:docMkLst>
      <pc:sldChg chg="modNotes">
        <pc:chgData name="Michel Bédard" userId="S::michel.bedard@mifi.gouv.qc.ca::b7e79455-8eae-40e2-90c0-a82030c0fe1f" providerId="AD" clId="Web-{CC5D2105-26E3-C788-458E-77C2F3D1FB4F}" dt="2024-11-22T15:15:32.227" v="0"/>
        <pc:sldMkLst>
          <pc:docMk/>
          <pc:sldMk cId="0" sldId="27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567" tIns="54283" rIns="108567" bIns="54283" numCol="1" anchor="t" anchorCtr="0" compatLnSpc="1">
            <a:prstTxWarp prst="textNoShape">
              <a:avLst/>
            </a:prstTxWarp>
          </a:bodyPr>
          <a:lstStyle>
            <a:lvl1pPr defTabSz="1085850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CH" dirty="0"/>
          </a:p>
        </p:txBody>
      </p:sp>
      <p:sp>
        <p:nvSpPr>
          <p:cNvPr id="4301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567" tIns="54283" rIns="108567" bIns="54283" numCol="1" anchor="t" anchorCtr="0" compatLnSpc="1">
            <a:prstTxWarp prst="textNoShape">
              <a:avLst/>
            </a:prstTxWarp>
          </a:bodyPr>
          <a:lstStyle>
            <a:lvl1pPr algn="r" defTabSz="1085850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CH" dirty="0"/>
          </a:p>
        </p:txBody>
      </p:sp>
      <p:sp>
        <p:nvSpPr>
          <p:cNvPr id="4301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567" tIns="54283" rIns="108567" bIns="54283" numCol="1" anchor="b" anchorCtr="0" compatLnSpc="1">
            <a:prstTxWarp prst="textNoShape">
              <a:avLst/>
            </a:prstTxWarp>
          </a:bodyPr>
          <a:lstStyle>
            <a:lvl1pPr defTabSz="1085850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CH" dirty="0"/>
          </a:p>
        </p:txBody>
      </p:sp>
      <p:sp>
        <p:nvSpPr>
          <p:cNvPr id="4301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567" tIns="54283" rIns="108567" bIns="54283" numCol="1" anchor="b" anchorCtr="0" compatLnSpc="1">
            <a:prstTxWarp prst="textNoShape">
              <a:avLst/>
            </a:prstTxWarp>
          </a:bodyPr>
          <a:lstStyle>
            <a:lvl1pPr algn="r" defTabSz="1085850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4E4EDAA-A5FB-4832-B94A-410EDD2E328F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446641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567" tIns="54283" rIns="108567" bIns="54283" numCol="1" anchor="t" anchorCtr="0" compatLnSpc="1">
            <a:prstTxWarp prst="textNoShape">
              <a:avLst/>
            </a:prstTxWarp>
          </a:bodyPr>
          <a:lstStyle>
            <a:lvl1pPr defTabSz="1085850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CH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567" tIns="54283" rIns="108567" bIns="54283" numCol="1" anchor="t" anchorCtr="0" compatLnSpc="1">
            <a:prstTxWarp prst="textNoShape">
              <a:avLst/>
            </a:prstTxWarp>
          </a:bodyPr>
          <a:lstStyle>
            <a:lvl1pPr algn="r" defTabSz="1085850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CH" dirty="0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12127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567" tIns="54283" rIns="108567" bIns="54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noProof="0"/>
              <a:t>Cliquez pour modifier les styles du texte du masque</a:t>
            </a:r>
          </a:p>
          <a:p>
            <a:pPr lvl="1"/>
            <a:r>
              <a:rPr lang="fr-CH" noProof="0"/>
              <a:t>Deuxième niveau</a:t>
            </a:r>
          </a:p>
          <a:p>
            <a:pPr lvl="2"/>
            <a:r>
              <a:rPr lang="fr-CH" noProof="0"/>
              <a:t>Troisième niveau</a:t>
            </a:r>
          </a:p>
          <a:p>
            <a:pPr lvl="3"/>
            <a:r>
              <a:rPr lang="fr-CH" noProof="0"/>
              <a:t>Quatrième niveau</a:t>
            </a:r>
          </a:p>
          <a:p>
            <a:pPr lvl="4"/>
            <a:r>
              <a:rPr lang="fr-CH" noProof="0"/>
              <a:t>Cinquième niveau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567" tIns="54283" rIns="108567" bIns="54283" numCol="1" anchor="b" anchorCtr="0" compatLnSpc="1">
            <a:prstTxWarp prst="textNoShape">
              <a:avLst/>
            </a:prstTxWarp>
          </a:bodyPr>
          <a:lstStyle>
            <a:lvl1pPr defTabSz="1085850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CH" dirty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567" tIns="54283" rIns="108567" bIns="54283" numCol="1" anchor="b" anchorCtr="0" compatLnSpc="1">
            <a:prstTxWarp prst="textNoShape">
              <a:avLst/>
            </a:prstTxWarp>
          </a:bodyPr>
          <a:lstStyle>
            <a:lvl1pPr algn="r" defTabSz="1085850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98892BF-6FCA-4B26-BEB1-43CE7988521B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666075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15B56C-EB2A-4221-8566-4C73D54599BE}" type="slidenum">
              <a:rPr lang="fr-CH" smtClean="0"/>
              <a:pPr/>
              <a:t>1</a:t>
            </a:fld>
            <a:endParaRPr lang="fr-CH" dirty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CH" dirty="0">
              <a:cs typeface="Times New Roman"/>
            </a:endParaRPr>
          </a:p>
          <a:p>
            <a:endParaRPr lang="fr-CH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200033-59D0-430E-B2AD-0C51AE024564}" type="slidenum">
              <a:rPr lang="fr-CH" smtClean="0"/>
              <a:pPr/>
              <a:t>2</a:t>
            </a:fld>
            <a:endParaRPr lang="fr-CH" dirty="0"/>
          </a:p>
        </p:txBody>
      </p:sp>
      <p:sp>
        <p:nvSpPr>
          <p:cNvPr id="573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505A09-A16D-4158-A9DC-55B7ED1FD599}" type="slidenum">
              <a:rPr lang="fr-CH" smtClean="0"/>
              <a:pPr/>
              <a:t>3</a:t>
            </a:fld>
            <a:endParaRPr lang="fr-CH" dirty="0"/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8978F3-6FBE-4B77-A9D5-37FBC928B4F1}" type="slidenum">
              <a:rPr lang="fr-CH" smtClean="0"/>
              <a:pPr/>
              <a:t>5</a:t>
            </a:fld>
            <a:endParaRPr lang="fr-CH" dirty="0"/>
          </a:p>
        </p:txBody>
      </p:sp>
      <p:sp>
        <p:nvSpPr>
          <p:cNvPr id="593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90EFA4-74E2-4F12-AD7A-5F5C0C2A6541}" type="slidenum">
              <a:rPr lang="fr-CH" smtClean="0"/>
              <a:pPr/>
              <a:t>6</a:t>
            </a:fld>
            <a:endParaRPr lang="fr-CH" dirty="0"/>
          </a:p>
        </p:txBody>
      </p:sp>
      <p:sp>
        <p:nvSpPr>
          <p:cNvPr id="6144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90EFA4-74E2-4F12-AD7A-5F5C0C2A6541}" type="slidenum">
              <a:rPr lang="fr-CH" smtClean="0"/>
              <a:pPr/>
              <a:t>7</a:t>
            </a:fld>
            <a:endParaRPr lang="fr-CH" dirty="0"/>
          </a:p>
        </p:txBody>
      </p:sp>
      <p:sp>
        <p:nvSpPr>
          <p:cNvPr id="6144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90EFA4-74E2-4F12-AD7A-5F5C0C2A6541}" type="slidenum">
              <a:rPr lang="fr-CH" smtClean="0"/>
              <a:pPr/>
              <a:t>8</a:t>
            </a:fld>
            <a:endParaRPr lang="fr-CH" dirty="0"/>
          </a:p>
        </p:txBody>
      </p:sp>
      <p:sp>
        <p:nvSpPr>
          <p:cNvPr id="6144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90EFA4-74E2-4F12-AD7A-5F5C0C2A6541}" type="slidenum">
              <a:rPr lang="fr-CH" smtClean="0"/>
              <a:pPr/>
              <a:t>9</a:t>
            </a:fld>
            <a:endParaRPr lang="fr-CH" dirty="0"/>
          </a:p>
        </p:txBody>
      </p:sp>
      <p:sp>
        <p:nvSpPr>
          <p:cNvPr id="6144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90EFA4-74E2-4F12-AD7A-5F5C0C2A6541}" type="slidenum">
              <a:rPr lang="fr-CH" smtClean="0"/>
              <a:pPr/>
              <a:t>10</a:t>
            </a:fld>
            <a:endParaRPr lang="fr-CH" dirty="0"/>
          </a:p>
        </p:txBody>
      </p:sp>
      <p:sp>
        <p:nvSpPr>
          <p:cNvPr id="6144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28219-9658-4A39-B6ED-4D5DCCF5EB63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63594-9FA9-4E4D-83B2-A3C8BC153A6B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17022-1BCB-4B7E-A444-BCA26A1D6DB2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23BA8-6AC9-4E65-87F5-1F2C25FC6AB8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F24D0-5FC7-44A0-BD8A-2B88DCB2C82B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re. 2 contenus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3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962FD-B8F2-463D-B4FA-154D3E9E0180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A1D00-06D2-48CD-8331-A93330C3B99C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B8EE5-DDB7-4D0F-884C-53F086BDB43F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154CB-F320-400B-B2F8-BFDD15C61D27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54B64-4541-46A5-8687-59B7FE2099C9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7D31C-8D8F-4566-8011-A778C6C43AB3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EF0EC-6B06-4F30-9B75-0EE9009B8F1B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3E921-DFC3-4BBB-93C7-5A2015C72A1E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4818B-0EC0-4D5F-B137-018D29AD94C0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H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CH" dirty="0"/>
              <a:t>Service d'information sur les professions et métiers réglementés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7A42078-0CBD-41DE-962B-8DB524F74CF2}" type="slidenum">
              <a:rPr lang="fr-CH"/>
              <a:pPr>
                <a:defRPr/>
              </a:pPr>
              <a:t>‹N°›</a:t>
            </a:fld>
            <a:endParaRPr lang="fr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ecames.org/diplome_cames/affichdiplom.php?id=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696200" cy="1676400"/>
          </a:xfrm>
        </p:spPr>
        <p:txBody>
          <a:bodyPr/>
          <a:lstStyle/>
          <a:p>
            <a:r>
              <a:rPr lang="fr-CA" b="1" dirty="0">
                <a:solidFill>
                  <a:schemeClr val="bg1"/>
                </a:solidFill>
              </a:rPr>
              <a:t>Atelier Afrique francophone</a:t>
            </a:r>
            <a:br>
              <a:rPr lang="fr-CA" b="1" dirty="0">
                <a:solidFill>
                  <a:schemeClr val="bg1"/>
                </a:solidFill>
              </a:rPr>
            </a:br>
            <a:r>
              <a:rPr lang="fr-CA" b="1" dirty="0">
                <a:solidFill>
                  <a:schemeClr val="bg1"/>
                </a:solidFill>
              </a:rPr>
              <a:t>Reconnaissance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90800"/>
            <a:ext cx="8534400" cy="3200400"/>
          </a:xfrm>
        </p:spPr>
        <p:txBody>
          <a:bodyPr/>
          <a:lstStyle/>
          <a:p>
            <a:pPr algn="ctr">
              <a:buFontTx/>
              <a:buNone/>
            </a:pPr>
            <a:endParaRPr lang="fr-CA" sz="2000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fr-CA" sz="2000" b="1" dirty="0">
                <a:solidFill>
                  <a:schemeClr val="bg1"/>
                </a:solidFill>
              </a:rPr>
              <a:t>Michel Bédard</a:t>
            </a:r>
          </a:p>
          <a:p>
            <a:pPr algn="ctr">
              <a:buFontTx/>
              <a:buNone/>
            </a:pPr>
            <a:endParaRPr lang="fr-CA" sz="1100" b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fr-CA" sz="2000" b="1" dirty="0">
                <a:solidFill>
                  <a:schemeClr val="bg1"/>
                </a:solidFill>
              </a:rPr>
              <a:t>Direction de l’authentification, de l’Évaluation professionnelle et de la révision administrative </a:t>
            </a:r>
          </a:p>
          <a:p>
            <a:pPr algn="ctr">
              <a:buFontTx/>
              <a:buNone/>
            </a:pPr>
            <a:endParaRPr lang="fr-CA" sz="1100" b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fr-CA" sz="2000" b="1" dirty="0">
                <a:solidFill>
                  <a:schemeClr val="bg1"/>
                </a:solidFill>
              </a:rPr>
              <a:t>Ministère de l’Immigration et des Communautés culturelles</a:t>
            </a:r>
          </a:p>
          <a:p>
            <a:pPr algn="ctr">
              <a:buFontTx/>
              <a:buNone/>
            </a:pPr>
            <a:endParaRPr lang="fr-CA" sz="2000" b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fr-CA" sz="2000" dirty="0">
                <a:solidFill>
                  <a:schemeClr val="bg1"/>
                </a:solidFill>
              </a:rPr>
              <a:t>Novembre 2013</a:t>
            </a:r>
            <a:endParaRPr lang="fr-CA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Assurance qualité en Afrique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2004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En Europe, dimension intrinsèque des réformes de Bologne et introduit en même temps que le « LMD »</a:t>
            </a:r>
          </a:p>
          <a:p>
            <a:r>
              <a:rPr lang="fr-CA" dirty="0">
                <a:solidFill>
                  <a:schemeClr val="bg1"/>
                </a:solidFill>
              </a:rPr>
              <a:t>En Afrique, seul le « LMD » est mis en place</a:t>
            </a:r>
          </a:p>
          <a:p>
            <a:r>
              <a:rPr lang="fr-CA" dirty="0">
                <a:solidFill>
                  <a:schemeClr val="bg1"/>
                </a:solidFill>
              </a:rPr>
              <a:t>Les normes d’AQ sont souvent désuètes</a:t>
            </a:r>
          </a:p>
          <a:p>
            <a:pPr lvl="0"/>
            <a:endParaRPr lang="fr-CA" dirty="0">
              <a:solidFill>
                <a:schemeClr val="bg1"/>
              </a:solidFill>
            </a:endParaRPr>
          </a:p>
          <a:p>
            <a:pPr lvl="1"/>
            <a:endParaRPr lang="fr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852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AQ en RDC (Congo-Kinshasa)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371600"/>
            <a:ext cx="8153400" cy="411480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fr-CA" sz="3200" dirty="0">
                <a:solidFill>
                  <a:schemeClr val="bg1"/>
                </a:solidFill>
              </a:rPr>
              <a:t>Infrastructures : /20 (sanitaires : 8)</a:t>
            </a:r>
          </a:p>
          <a:p>
            <a:pPr lvl="1">
              <a:buFont typeface="Arial" pitchFamily="34" charset="0"/>
              <a:buChar char="•"/>
            </a:pPr>
            <a:r>
              <a:rPr lang="fr-CA" sz="3200" dirty="0">
                <a:solidFill>
                  <a:schemeClr val="bg1"/>
                </a:solidFill>
              </a:rPr>
              <a:t>Matériel didactique : /35 </a:t>
            </a:r>
          </a:p>
          <a:p>
            <a:pPr lvl="1">
              <a:buFont typeface="Arial" pitchFamily="34" charset="0"/>
              <a:buChar char="•"/>
            </a:pPr>
            <a:r>
              <a:rPr lang="fr-CA" sz="3200" dirty="0">
                <a:solidFill>
                  <a:schemeClr val="bg1"/>
                </a:solidFill>
              </a:rPr>
              <a:t>Personnel enseignant : /12 </a:t>
            </a:r>
          </a:p>
          <a:p>
            <a:pPr lvl="1">
              <a:buFont typeface="Arial" pitchFamily="34" charset="0"/>
              <a:buChar char="•"/>
            </a:pPr>
            <a:r>
              <a:rPr lang="fr-CA" sz="3200" dirty="0">
                <a:solidFill>
                  <a:schemeClr val="bg1"/>
                </a:solidFill>
              </a:rPr>
              <a:t>Comité de gestion et personnel administratif : /12</a:t>
            </a:r>
          </a:p>
          <a:p>
            <a:pPr lvl="1">
              <a:buFont typeface="Arial" pitchFamily="34" charset="0"/>
              <a:buChar char="•"/>
            </a:pPr>
            <a:r>
              <a:rPr lang="fr-CA" sz="3200" dirty="0">
                <a:solidFill>
                  <a:schemeClr val="bg1"/>
                </a:solidFill>
              </a:rPr>
              <a:t>Conformité des programmes et filières : /15</a:t>
            </a:r>
          </a:p>
          <a:p>
            <a:pPr lvl="1">
              <a:buFont typeface="Arial" pitchFamily="34" charset="0"/>
              <a:buChar char="•"/>
            </a:pPr>
            <a:r>
              <a:rPr lang="fr-CA" sz="3200" dirty="0">
                <a:solidFill>
                  <a:schemeClr val="bg1"/>
                </a:solidFill>
              </a:rPr>
              <a:t>Finances : 6 points</a:t>
            </a:r>
          </a:p>
          <a:p>
            <a:pPr lvl="1">
              <a:buFont typeface="Arial" pitchFamily="34" charset="0"/>
              <a:buChar char="•"/>
            </a:pPr>
            <a:r>
              <a:rPr lang="fr-CA" sz="3200" dirty="0">
                <a:solidFill>
                  <a:schemeClr val="bg1"/>
                </a:solidFill>
              </a:rPr>
              <a:t>Total 100 points, seuil de passage 50 points</a:t>
            </a:r>
          </a:p>
          <a:p>
            <a:endParaRPr lang="fr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383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Exemple d’un score de 49,5 pts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524000"/>
            <a:ext cx="8153400" cy="41148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Infrastructures insuffisantes et mal entretenus, installation sanitaires insuffisantes et insalubres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Matériel didactique insuffisant : bibliothèque, manuels, ateliers, laboratoires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Personnel insuffisant : nombre d’enseignants qualifiés, expérience des membres du comité de gestion</a:t>
            </a:r>
          </a:p>
          <a:p>
            <a:endParaRPr lang="fr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283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fr-CA" u="sng" dirty="0">
                <a:solidFill>
                  <a:schemeClr val="bg1"/>
                </a:solidFill>
              </a:rPr>
              <a:t>Diploma Mills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2514600"/>
            <a:ext cx="8153400" cy="33528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Peu de moulins à diplômes, donc peu de listes de tels établissements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Beaucoup d’établissements d’enseignement non autorisés, parfois sans locaux ni professeurs</a:t>
            </a:r>
          </a:p>
          <a:p>
            <a:endParaRPr lang="fr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977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fr-CA" u="sng" dirty="0">
                <a:solidFill>
                  <a:schemeClr val="bg1"/>
                </a:solidFill>
              </a:rPr>
              <a:t>Reconnaissance au Mali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2514600"/>
            <a:ext cx="8153400" cy="33528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Terme clé: habilitation 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Liste importante d’établissements habilités, (source non officielle mais crédible : diplomatie française) 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Aucune information sur la délivrance des diplômes</a:t>
            </a:r>
          </a:p>
        </p:txBody>
      </p:sp>
    </p:spTree>
    <p:extLst>
      <p:ext uri="{BB962C8B-B14F-4D97-AF65-F5344CB8AC3E}">
        <p14:creationId xmlns:p14="http://schemas.microsoft.com/office/powerpoint/2010/main" val="2180826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0702" y="378705"/>
            <a:ext cx="8336098" cy="564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Mali: cas de l’ESTM</a:t>
            </a:r>
            <a:br>
              <a:rPr lang="fr-CA" dirty="0">
                <a:solidFill>
                  <a:schemeClr val="bg1"/>
                </a:solidFill>
              </a:rPr>
            </a:br>
            <a:r>
              <a:rPr lang="fr-CA" sz="2800" dirty="0">
                <a:solidFill>
                  <a:schemeClr val="bg1"/>
                </a:solidFill>
              </a:rPr>
              <a:t>(École supérieure de technologie et de management)</a:t>
            </a:r>
            <a:br>
              <a:rPr lang="fr-CA" dirty="0">
                <a:solidFill>
                  <a:schemeClr val="bg1"/>
                </a:solidFill>
              </a:rPr>
            </a:b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1981200"/>
            <a:ext cx="8153400" cy="38862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Site internet de l’ESTM : reconnue (académique et administrative) en 2008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Ne figure pas sur la liste « habilitation »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Aucune information sur la délivrance des diplômes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Fondation universitaire Mercure : non-reconnue en Belgique</a:t>
            </a:r>
          </a:p>
        </p:txBody>
      </p:sp>
    </p:spTree>
    <p:extLst>
      <p:ext uri="{BB962C8B-B14F-4D97-AF65-F5344CB8AC3E}">
        <p14:creationId xmlns:p14="http://schemas.microsoft.com/office/powerpoint/2010/main" val="3117150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0"/>
            <a:ext cx="8229600" cy="5618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ESTM (2)</a:t>
            </a:r>
            <a:br>
              <a:rPr lang="fr-CA" dirty="0">
                <a:solidFill>
                  <a:schemeClr val="bg1"/>
                </a:solidFill>
              </a:rPr>
            </a:b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1524000"/>
            <a:ext cx="8153400" cy="43434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Cette contradiction peut être réconciliée:</a:t>
            </a:r>
          </a:p>
          <a:p>
            <a:r>
              <a:rPr lang="fr-CA" dirty="0">
                <a:solidFill>
                  <a:schemeClr val="bg1"/>
                </a:solidFill>
              </a:rPr>
              <a:t>ESTM utilise reconnaissance plutôt qu’habilitation </a:t>
            </a:r>
          </a:p>
          <a:p>
            <a:r>
              <a:rPr lang="fr-CA" dirty="0">
                <a:solidFill>
                  <a:schemeClr val="bg1"/>
                </a:solidFill>
              </a:rPr>
              <a:t>ESTM ne précise pas le texte légal établissant la reconnaissance</a:t>
            </a:r>
          </a:p>
          <a:p>
            <a:r>
              <a:rPr lang="fr-CA" dirty="0">
                <a:solidFill>
                  <a:schemeClr val="bg1"/>
                </a:solidFill>
              </a:rPr>
              <a:t>Équivalence administrative obtenu, au cas par cas, une promotion ou une filière, pour l’ensemble des diplômes?</a:t>
            </a:r>
          </a:p>
        </p:txBody>
      </p:sp>
    </p:spTree>
    <p:extLst>
      <p:ext uri="{BB962C8B-B14F-4D97-AF65-F5344CB8AC3E}">
        <p14:creationId xmlns:p14="http://schemas.microsoft.com/office/powerpoint/2010/main" val="2880314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Reconnaissance en Guinée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828800"/>
            <a:ext cx="8153400" cy="39624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Terme clé: habilitation </a:t>
            </a:r>
          </a:p>
          <a:p>
            <a:r>
              <a:rPr lang="fr-CA" dirty="0">
                <a:solidFill>
                  <a:schemeClr val="bg1"/>
                </a:solidFill>
              </a:rPr>
              <a:t>Exemple d’un texte juridique, voir répertoire « Guinée »</a:t>
            </a:r>
          </a:p>
          <a:p>
            <a:r>
              <a:rPr lang="fr-CA" dirty="0">
                <a:solidFill>
                  <a:schemeClr val="bg1"/>
                </a:solidFill>
              </a:rPr>
              <a:t>L’Arrêté ne précise pas le mode de délivrance des diplômes</a:t>
            </a:r>
          </a:p>
          <a:p>
            <a:r>
              <a:rPr lang="fr-CA" dirty="0">
                <a:solidFill>
                  <a:schemeClr val="bg1"/>
                </a:solidFill>
              </a:rPr>
              <a:t>Aucune liste d’établissement ESP ni aucune mention de diplômes habilités</a:t>
            </a:r>
          </a:p>
          <a:p>
            <a:endParaRPr lang="fr-CA" dirty="0">
              <a:solidFill>
                <a:schemeClr val="bg1"/>
              </a:solidFill>
            </a:endParaRPr>
          </a:p>
          <a:p>
            <a:endParaRPr lang="fr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228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Reconnaissance en Afrique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438400"/>
            <a:ext cx="7086600" cy="3657600"/>
          </a:xfrm>
        </p:spPr>
        <p:txBody>
          <a:bodyPr/>
          <a:lstStyle/>
          <a:p>
            <a:pPr marL="457200" lvl="0" indent="-457200" algn="l">
              <a:buFont typeface="Arial" pitchFamily="34" charset="0"/>
              <a:buChar char="•"/>
            </a:pPr>
            <a:r>
              <a:rPr lang="fr-CA" dirty="0">
                <a:solidFill>
                  <a:schemeClr val="bg1"/>
                </a:solidFill>
              </a:rPr>
              <a:t>Processus légal : lois, décrets, arrêtés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fr-CA" dirty="0">
                <a:solidFill>
                  <a:schemeClr val="bg1"/>
                </a:solidFill>
              </a:rPr>
              <a:t>Diplôme (privé) reconnu lorsqu’il accorde les mêmes droits qu’un diplôme national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fr-CA" dirty="0">
                <a:solidFill>
                  <a:schemeClr val="bg1"/>
                </a:solidFill>
              </a:rPr>
              <a:t>Équivalence administrative et académique</a:t>
            </a:r>
          </a:p>
          <a:p>
            <a:pPr lvl="0" algn="l"/>
            <a:endParaRPr lang="fr-CA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228600"/>
            <a:ext cx="8153400" cy="56388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Article 31 : Suite à l’agrément d’un (ESP), l’habilitation d’une filière de formation est établie après … évaluation du dossier de reconnaissance et d’équivalence (par) Commission Nationale de reconnaissance et d’équivalence.</a:t>
            </a:r>
          </a:p>
          <a:p>
            <a:r>
              <a:rPr lang="fr-CA" dirty="0">
                <a:solidFill>
                  <a:schemeClr val="bg1"/>
                </a:solidFill>
              </a:rPr>
              <a:t>Article 33 : Les diplômés des établissements d’enseignement supérieur privé dont les diplômes sont reconnus par l’État bénéficient des mêmes droits et avantages que les diplômés des établissements d’enseignement supérieur publics.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916543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Reconnaissance en Guinée (suite)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6482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Se méfier des réponses ou le niveau de reconnaissance n’est pas précisé : </a:t>
            </a:r>
          </a:p>
          <a:p>
            <a:pPr>
              <a:buNone/>
            </a:pPr>
            <a:r>
              <a:rPr lang="fr-CA" dirty="0">
                <a:solidFill>
                  <a:schemeClr val="bg1"/>
                </a:solidFill>
              </a:rPr>
              <a:t>Une réponse du MESRS </a:t>
            </a:r>
            <a:r>
              <a:rPr lang="fr-CA" b="1" dirty="0">
                <a:solidFill>
                  <a:schemeClr val="bg1"/>
                </a:solidFill>
              </a:rPr>
              <a:t>certifie</a:t>
            </a:r>
            <a:r>
              <a:rPr lang="fr-CA" dirty="0">
                <a:solidFill>
                  <a:schemeClr val="bg1"/>
                </a:solidFill>
              </a:rPr>
              <a:t> que l‘Université Kofi Annan a été </a:t>
            </a:r>
            <a:r>
              <a:rPr lang="fr-CA" u="sng" dirty="0">
                <a:solidFill>
                  <a:schemeClr val="bg1"/>
                </a:solidFill>
              </a:rPr>
              <a:t>fondée</a:t>
            </a:r>
            <a:r>
              <a:rPr lang="fr-CA" dirty="0">
                <a:solidFill>
                  <a:schemeClr val="bg1"/>
                </a:solidFill>
              </a:rPr>
              <a:t> par l'arrêté N° 2814/MESRS/CAB/1999 du 28 Mai 1999 et qu’elle fait donc partie du répertoire des Universités Privées </a:t>
            </a:r>
            <a:r>
              <a:rPr lang="fr-CA" u="sng" dirty="0">
                <a:solidFill>
                  <a:schemeClr val="bg1"/>
                </a:solidFill>
              </a:rPr>
              <a:t>agréés</a:t>
            </a:r>
            <a:r>
              <a:rPr lang="fr-CA" dirty="0">
                <a:solidFill>
                  <a:schemeClr val="bg1"/>
                </a:solidFill>
              </a:rPr>
              <a:t> et que ses diplômes sont de facto </a:t>
            </a:r>
            <a:r>
              <a:rPr lang="fr-CA" u="sng" dirty="0">
                <a:solidFill>
                  <a:schemeClr val="bg1"/>
                </a:solidFill>
              </a:rPr>
              <a:t>reconnus</a:t>
            </a:r>
            <a:r>
              <a:rPr lang="fr-CA" dirty="0">
                <a:solidFill>
                  <a:schemeClr val="bg1"/>
                </a:solidFill>
              </a:rPr>
              <a:t> sur le plan national et international. </a:t>
            </a:r>
          </a:p>
          <a:p>
            <a:endParaRPr lang="fr-CA" dirty="0">
              <a:solidFill>
                <a:schemeClr val="bg1"/>
              </a:solidFill>
            </a:endParaRPr>
          </a:p>
          <a:p>
            <a:endParaRPr lang="fr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28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Reconnaissance au Maroc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2057400"/>
            <a:ext cx="8153400" cy="39624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Terme clé: habilitation 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Premières accréditations d’études universitaires en 2012 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Diplômes d’établissements ?</a:t>
            </a:r>
          </a:p>
          <a:p>
            <a:r>
              <a:rPr lang="fr-CA" dirty="0">
                <a:solidFill>
                  <a:schemeClr val="bg1"/>
                </a:solidFill>
              </a:rPr>
              <a:t>Existe pour les formations professionnelles et techniques depuis 10 ans; les diplômes sont visés par l’OFPPT</a:t>
            </a:r>
          </a:p>
          <a:p>
            <a:pPr lvl="0"/>
            <a:endParaRPr lang="fr-CA" dirty="0">
              <a:solidFill>
                <a:schemeClr val="bg1"/>
              </a:solidFill>
            </a:endParaRPr>
          </a:p>
          <a:p>
            <a:endParaRPr lang="fr-CA" dirty="0">
              <a:solidFill>
                <a:schemeClr val="bg1"/>
              </a:solidFill>
            </a:endParaRPr>
          </a:p>
          <a:p>
            <a:endParaRPr lang="fr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0595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7772400" cy="9906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Reconnaissance en République démocratique du Congo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514600"/>
            <a:ext cx="8534400" cy="33528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Terme clé: agrément </a:t>
            </a:r>
          </a:p>
          <a:p>
            <a:r>
              <a:rPr lang="fr-CA" dirty="0">
                <a:solidFill>
                  <a:schemeClr val="bg1"/>
                </a:solidFill>
              </a:rPr>
              <a:t>Présence importante du privé </a:t>
            </a:r>
          </a:p>
          <a:p>
            <a:r>
              <a:rPr lang="fr-CA" dirty="0">
                <a:solidFill>
                  <a:schemeClr val="bg1"/>
                </a:solidFill>
              </a:rPr>
              <a:t>Premiers agréments temporaires : vers 1990</a:t>
            </a:r>
          </a:p>
          <a:p>
            <a:r>
              <a:rPr lang="fr-CA" dirty="0">
                <a:solidFill>
                  <a:schemeClr val="bg1"/>
                </a:solidFill>
              </a:rPr>
              <a:t>Ordres de fermeture prononcés (120 en 2004)</a:t>
            </a:r>
          </a:p>
          <a:p>
            <a:r>
              <a:rPr lang="fr-CA" dirty="0">
                <a:solidFill>
                  <a:schemeClr val="bg1"/>
                </a:solidFill>
              </a:rPr>
              <a:t>Diplômes ministériels</a:t>
            </a:r>
          </a:p>
        </p:txBody>
      </p:sp>
    </p:spTree>
    <p:extLst>
      <p:ext uri="{BB962C8B-B14F-4D97-AF65-F5344CB8AC3E}">
        <p14:creationId xmlns:p14="http://schemas.microsoft.com/office/powerpoint/2010/main" val="12772838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Reconnaissance au Cameroun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4958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Terme clé : homologation</a:t>
            </a:r>
          </a:p>
          <a:p>
            <a:r>
              <a:rPr lang="fr-CA" dirty="0">
                <a:solidFill>
                  <a:schemeClr val="bg1"/>
                </a:solidFill>
              </a:rPr>
              <a:t>Deux établissements privés homologués :</a:t>
            </a:r>
          </a:p>
          <a:p>
            <a:pPr lvl="1"/>
            <a:r>
              <a:rPr lang="fr-CA" dirty="0">
                <a:solidFill>
                  <a:schemeClr val="bg1"/>
                </a:solidFill>
              </a:rPr>
              <a:t>Université catholique d’Afrique centrale</a:t>
            </a:r>
          </a:p>
          <a:p>
            <a:pPr lvl="1"/>
            <a:r>
              <a:rPr lang="fr-CA" dirty="0">
                <a:solidFill>
                  <a:schemeClr val="bg1"/>
                </a:solidFill>
              </a:rPr>
              <a:t>Université adventiste de Consendai</a:t>
            </a:r>
          </a:p>
          <a:p>
            <a:r>
              <a:rPr lang="fr-CA" dirty="0">
                <a:solidFill>
                  <a:schemeClr val="bg1"/>
                </a:solidFill>
              </a:rPr>
              <a:t>Diplômes d’établissement</a:t>
            </a:r>
          </a:p>
          <a:p>
            <a:r>
              <a:rPr lang="fr-CA" dirty="0">
                <a:solidFill>
                  <a:schemeClr val="bg1"/>
                </a:solidFill>
              </a:rPr>
              <a:t>Les autres établissements ESP peuvent faire délivrer des diplômes à leurs étudiants par des universités publiques </a:t>
            </a:r>
          </a:p>
        </p:txBody>
      </p:sp>
    </p:spTree>
    <p:extLst>
      <p:ext uri="{BB962C8B-B14F-4D97-AF65-F5344CB8AC3E}">
        <p14:creationId xmlns:p14="http://schemas.microsoft.com/office/powerpoint/2010/main" val="8716929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Reconnaissance au Burkina Faso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2133600"/>
            <a:ext cx="8534400" cy="40386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Terme clé: anciennement homologation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Maintenant : Commission d’accréditation, de reconnaissance et d’équivalence des titres et des diplômes du secondaire et du supérieur (CARETDS)  </a:t>
            </a:r>
          </a:p>
          <a:p>
            <a:r>
              <a:rPr lang="fr-CA" dirty="0">
                <a:solidFill>
                  <a:schemeClr val="bg1"/>
                </a:solidFill>
              </a:rPr>
              <a:t>Pour l’instant, seuls les diplômes reconnus par le CAMES sont reconnus au Burkina Faso</a:t>
            </a:r>
          </a:p>
          <a:p>
            <a:endParaRPr lang="fr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0166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Reconnaissance en Algérie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828800"/>
            <a:ext cx="8382000" cy="39624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Inexistant au niveau universitaire (aucune liste)</a:t>
            </a:r>
          </a:p>
          <a:p>
            <a:r>
              <a:rPr lang="fr-CA" dirty="0">
                <a:solidFill>
                  <a:schemeClr val="bg1"/>
                </a:solidFill>
              </a:rPr>
              <a:t>Formations professionnelles et techniques offerts dans le privé, l’État délivre les diplômes après des examens nationaux. </a:t>
            </a:r>
          </a:p>
          <a:p>
            <a:endParaRPr lang="fr-CA" dirty="0">
              <a:solidFill>
                <a:schemeClr val="bg1"/>
              </a:solidFill>
            </a:endParaRPr>
          </a:p>
          <a:p>
            <a:endParaRPr lang="fr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728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Reconnaissance en Côte d’Ivoire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2743200"/>
            <a:ext cx="8534400" cy="17526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Terme clé: homologation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Diplôme visés, mais non reconnus…</a:t>
            </a:r>
          </a:p>
        </p:txBody>
      </p:sp>
    </p:spTree>
    <p:extLst>
      <p:ext uri="{BB962C8B-B14F-4D97-AF65-F5344CB8AC3E}">
        <p14:creationId xmlns:p14="http://schemas.microsoft.com/office/powerpoint/2010/main" val="25505512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9906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Reconnaissance en Tunisie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2133600"/>
            <a:ext cx="8534400" cy="32004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Terme clé: autorisation </a:t>
            </a:r>
          </a:p>
          <a:p>
            <a:r>
              <a:rPr lang="fr-CA" dirty="0">
                <a:solidFill>
                  <a:schemeClr val="bg1"/>
                </a:solidFill>
              </a:rPr>
              <a:t>Le nom de l’établissement doit inclure le mot « Privé » </a:t>
            </a:r>
          </a:p>
          <a:p>
            <a:r>
              <a:rPr lang="fr-CA" dirty="0">
                <a:solidFill>
                  <a:schemeClr val="bg1"/>
                </a:solidFill>
              </a:rPr>
              <a:t>Un établissement autorisé peut obtenir une équivalence de ses diplômes (correspondants au programmes publics</a:t>
            </a:r>
          </a:p>
          <a:p>
            <a:r>
              <a:rPr lang="fr-CA" dirty="0">
                <a:solidFill>
                  <a:schemeClr val="bg1"/>
                </a:solidFill>
              </a:rPr>
              <a:t>Premières autorisations en 2001</a:t>
            </a:r>
          </a:p>
          <a:p>
            <a:pPr>
              <a:buNone/>
            </a:pPr>
            <a:endParaRPr lang="fr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4419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9906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Reconnaissance en Tunisie (2)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1000" y="1676400"/>
            <a:ext cx="8534400" cy="44196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Pas de listes de diplômes reconnus</a:t>
            </a:r>
          </a:p>
          <a:p>
            <a:r>
              <a:rPr lang="fr-CA" dirty="0">
                <a:solidFill>
                  <a:schemeClr val="bg1"/>
                </a:solidFill>
              </a:rPr>
              <a:t> Est reconnu un diplôme d’établissement ESP</a:t>
            </a:r>
          </a:p>
          <a:p>
            <a:pPr lvl="1"/>
            <a:r>
              <a:rPr lang="fr-CA" dirty="0">
                <a:solidFill>
                  <a:schemeClr val="bg1"/>
                </a:solidFill>
              </a:rPr>
              <a:t>L’établissement est autorisé</a:t>
            </a:r>
          </a:p>
          <a:p>
            <a:pPr lvl="1"/>
            <a:r>
              <a:rPr lang="fr-CA" dirty="0">
                <a:solidFill>
                  <a:schemeClr val="bg1"/>
                </a:solidFill>
              </a:rPr>
              <a:t>L’étudiant a un baccalauréat</a:t>
            </a:r>
          </a:p>
          <a:p>
            <a:pPr lvl="1"/>
            <a:r>
              <a:rPr lang="fr-CA" dirty="0">
                <a:solidFill>
                  <a:schemeClr val="bg1"/>
                </a:solidFill>
              </a:rPr>
              <a:t>Même nombre  d’années d’études que dans le public</a:t>
            </a:r>
          </a:p>
          <a:p>
            <a:pPr lvl="1"/>
            <a:r>
              <a:rPr lang="fr-CA" dirty="0">
                <a:solidFill>
                  <a:schemeClr val="bg1"/>
                </a:solidFill>
              </a:rPr>
              <a:t>Formation suivie en mode présentiel</a:t>
            </a:r>
          </a:p>
          <a:p>
            <a:pPr marL="457200" lvl="1" indent="0">
              <a:buNone/>
            </a:pPr>
            <a:r>
              <a:rPr lang="fr-CA" dirty="0">
                <a:solidFill>
                  <a:schemeClr val="bg1"/>
                </a:solidFill>
              </a:rPr>
              <a:t>Ou </a:t>
            </a:r>
          </a:p>
          <a:p>
            <a:pPr lvl="1"/>
            <a:r>
              <a:rPr lang="fr-CA" dirty="0">
                <a:solidFill>
                  <a:schemeClr val="bg1"/>
                </a:solidFill>
              </a:rPr>
              <a:t> L’étudiant a obtenu une « décision d'équivalence »</a:t>
            </a:r>
          </a:p>
        </p:txBody>
      </p:sp>
    </p:spTree>
    <p:extLst>
      <p:ext uri="{BB962C8B-B14F-4D97-AF65-F5344CB8AC3E}">
        <p14:creationId xmlns:p14="http://schemas.microsoft.com/office/powerpoint/2010/main" val="2138441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Un continuum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7848600" cy="350520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fr-CA" sz="3200" dirty="0">
                <a:solidFill>
                  <a:schemeClr val="bg1"/>
                </a:solidFill>
              </a:rPr>
              <a:t>Autorisation de création</a:t>
            </a:r>
          </a:p>
          <a:p>
            <a:pPr lvl="1">
              <a:buFont typeface="Arial" pitchFamily="34" charset="0"/>
              <a:buChar char="•"/>
            </a:pPr>
            <a:r>
              <a:rPr lang="fr-CA" sz="3200" dirty="0">
                <a:solidFill>
                  <a:schemeClr val="bg1"/>
                </a:solidFill>
              </a:rPr>
              <a:t>Autorisation d’ouverture</a:t>
            </a:r>
          </a:p>
          <a:p>
            <a:pPr lvl="1">
              <a:buFont typeface="Arial" pitchFamily="34" charset="0"/>
              <a:buChar char="•"/>
            </a:pPr>
            <a:r>
              <a:rPr lang="fr-CA" sz="3200" dirty="0">
                <a:solidFill>
                  <a:schemeClr val="bg1"/>
                </a:solidFill>
              </a:rPr>
              <a:t>Autorisation de fonctionnement</a:t>
            </a:r>
          </a:p>
          <a:p>
            <a:pPr lvl="1">
              <a:buFont typeface="Arial" pitchFamily="34" charset="0"/>
              <a:buChar char="•"/>
            </a:pPr>
            <a:r>
              <a:rPr lang="fr-CA" sz="3200" dirty="0">
                <a:solidFill>
                  <a:schemeClr val="bg1"/>
                </a:solidFill>
              </a:rPr>
              <a:t>Agrément des filières</a:t>
            </a:r>
          </a:p>
          <a:p>
            <a:pPr lvl="1">
              <a:buFont typeface="Arial" pitchFamily="34" charset="0"/>
              <a:buChar char="•"/>
            </a:pPr>
            <a:r>
              <a:rPr lang="fr-CA" sz="3200" dirty="0">
                <a:solidFill>
                  <a:schemeClr val="bg1"/>
                </a:solidFill>
              </a:rPr>
              <a:t>Homologation des filières</a:t>
            </a:r>
          </a:p>
          <a:p>
            <a:endParaRPr lang="fr-CA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Meilleures pratiques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3400" y="1752600"/>
            <a:ext cx="8153400" cy="4343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CA" dirty="0">
                <a:solidFill>
                  <a:schemeClr val="bg1"/>
                </a:solidFill>
              </a:rPr>
              <a:t>Consultation des textes légaux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Connaître le vocabulaire spécifique à un pays (et une époque)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Éviter le terme « reconnaissance »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Aux États-Unis : confusion entre « reconnu en Afrique » et « accréditation aux É.U. »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En Europe : vision parfois très légaliste – en raison de la portée de la reconnaissance</a:t>
            </a:r>
          </a:p>
          <a:p>
            <a:pPr marL="0" indent="0">
              <a:buNone/>
            </a:pPr>
            <a:endParaRPr lang="fr-CA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En réalité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Arrivée de l’enseignement supérieur privé (ESP) sans cadre réglementaire adéquat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Évolution de la notion de reconnaissance avec les changements réglementaires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Certains pays n’ont pas d’organismes opérationnels en charge de l’assurance-qualité (AQ)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Autorités compétentes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9624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Essentiellement les ministères en charge de l’enseignement supérieur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Conventions ou traités internationaux </a:t>
            </a:r>
          </a:p>
          <a:p>
            <a:pPr lvl="1"/>
            <a:r>
              <a:rPr lang="fr-CA" dirty="0">
                <a:solidFill>
                  <a:schemeClr val="bg1"/>
                </a:solidFill>
              </a:rPr>
              <a:t>Écoles dites « sous régionales »</a:t>
            </a:r>
          </a:p>
          <a:p>
            <a:pPr lvl="1"/>
            <a:r>
              <a:rPr lang="fr-CA" dirty="0">
                <a:solidFill>
                  <a:schemeClr val="bg1"/>
                </a:solidFill>
              </a:rPr>
              <a:t>Conseil Africain et malgache pour l’enseignement supérieur (CAMES)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CAMES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2400"/>
          </a:xfrm>
        </p:spPr>
        <p:txBody>
          <a:bodyPr/>
          <a:lstStyle/>
          <a:p>
            <a:pPr lvl="1"/>
            <a:r>
              <a:rPr lang="fr-CA" dirty="0">
                <a:solidFill>
                  <a:schemeClr val="bg1"/>
                </a:solidFill>
              </a:rPr>
              <a:t>Créé dans un contexte de la décolonisation</a:t>
            </a:r>
          </a:p>
          <a:p>
            <a:pPr lvl="1"/>
            <a:r>
              <a:rPr lang="fr-CA" dirty="0">
                <a:solidFill>
                  <a:schemeClr val="bg1"/>
                </a:solidFill>
              </a:rPr>
              <a:t>La reconnaissance par le CAMES =  reconnaissance de facto dans les pays membres</a:t>
            </a:r>
          </a:p>
          <a:p>
            <a:pPr lvl="1"/>
            <a:r>
              <a:rPr lang="fr-CA" dirty="0">
                <a:solidFill>
                  <a:schemeClr val="bg1"/>
                </a:solidFill>
              </a:rPr>
              <a:t>Premières demandes de l’enseignement supérieur privé (ESP) : 1999</a:t>
            </a:r>
          </a:p>
          <a:p>
            <a:pPr lvl="1"/>
            <a:r>
              <a:rPr lang="fr-CA" dirty="0">
                <a:solidFill>
                  <a:schemeClr val="bg1"/>
                </a:solidFill>
              </a:rPr>
              <a:t>Premières reconnaissances de l’ESP : 2001</a:t>
            </a:r>
          </a:p>
          <a:p>
            <a:pPr lvl="1"/>
            <a:r>
              <a:rPr lang="fr-CA" dirty="0">
                <a:solidFill>
                  <a:schemeClr val="bg1"/>
                </a:solidFill>
              </a:rPr>
              <a:t>Liste des diplômes reconnus : </a:t>
            </a:r>
            <a:r>
              <a:rPr lang="fr-CA" u="sng" dirty="0">
                <a:solidFill>
                  <a:schemeClr val="bg1"/>
                </a:solidFill>
                <a:hlinkClick r:id="rId4"/>
              </a:rPr>
              <a:t>http://www.lecames.org/diplome_cames/affichdiplom.php?id=0</a:t>
            </a:r>
            <a:endParaRPr lang="fr-CA" u="sng" dirty="0">
              <a:solidFill>
                <a:schemeClr val="bg1"/>
              </a:solidFill>
            </a:endParaRPr>
          </a:p>
          <a:p>
            <a:pPr lvl="1"/>
            <a:endParaRPr lang="fr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995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Formes de reconnaissance complète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9624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L’État délivre le diplôme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Une université publique délivre le diplôme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L’État vise les diplômes des établissements privés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L’État délègue son pouvoir de délivrer des diplômes nationaux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… reconnaissance d’études incomplètes</a:t>
            </a:r>
          </a:p>
          <a:p>
            <a:pPr lvl="1"/>
            <a:endParaRPr lang="fr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470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Brevet de technicien supérieur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2004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Études suivies dans un établissement privé</a:t>
            </a:r>
          </a:p>
          <a:p>
            <a:r>
              <a:rPr lang="fr-CA" dirty="0">
                <a:solidFill>
                  <a:schemeClr val="bg1"/>
                </a:solidFill>
              </a:rPr>
              <a:t>Diplôme national délivré par le ministère compétent – examens nationaux</a:t>
            </a:r>
          </a:p>
          <a:p>
            <a:r>
              <a:rPr lang="fr-CA" dirty="0">
                <a:solidFill>
                  <a:schemeClr val="bg1"/>
                </a:solidFill>
              </a:rPr>
              <a:t>Documents délivrés par l’établissement n’ont aucune valeur</a:t>
            </a:r>
          </a:p>
          <a:p>
            <a:pPr lvl="1"/>
            <a:endParaRPr lang="fr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411898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CH" sz="44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CH" sz="44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A505CAFAF6A845987E04585C9568AB" ma:contentTypeVersion="18" ma:contentTypeDescription="Crée un document." ma:contentTypeScope="" ma:versionID="337f25832705b7267a8a5074e66ab097">
  <xsd:schema xmlns:xsd="http://www.w3.org/2001/XMLSchema" xmlns:xs="http://www.w3.org/2001/XMLSchema" xmlns:p="http://schemas.microsoft.com/office/2006/metadata/properties" xmlns:ns2="d492575c-491f-4227-8db1-fd1452c9e931" xmlns:ns3="7b949c05-4a06-45f1-a941-4d0ca13a1ed4" targetNamespace="http://schemas.microsoft.com/office/2006/metadata/properties" ma:root="true" ma:fieldsID="c48ab51d9a118a2cd173f11559cf58ba" ns2:_="" ns3:_="">
    <xsd:import namespace="d492575c-491f-4227-8db1-fd1452c9e931"/>
    <xsd:import namespace="7b949c05-4a06-45f1-a941-4d0ca13a1ed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Ver_x002e_2021_x002d_07_x002d_28" minOccurs="0"/>
                <xsd:element ref="ns3:lcf76f155ced4ddcb4097134ff3c332f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92575c-491f-4227-8db1-fd1452c9e9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949c05-4a06-45f1-a941-4d0ca13a1e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Ver_x002e_2021_x002d_07_x002d_28" ma:index="20" nillable="true" ma:displayName="Ver." ma:format="DateOnly" ma:internalName="Ver_x002e_2021_x002d_07_x002d_28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c577c388-b1e5-472c-bff4-19bd5b413a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b949c05-4a06-45f1-a941-4d0ca13a1ed4">
      <Terms xmlns="http://schemas.microsoft.com/office/infopath/2007/PartnerControls"/>
    </lcf76f155ced4ddcb4097134ff3c332f>
    <Ver_x002e_2021_x002d_07_x002d_28 xmlns="7b949c05-4a06-45f1-a941-4d0ca13a1ed4" xsi:nil="true"/>
  </documentManagement>
</p:properties>
</file>

<file path=customXml/itemProps1.xml><?xml version="1.0" encoding="utf-8"?>
<ds:datastoreItem xmlns:ds="http://schemas.openxmlformats.org/officeDocument/2006/customXml" ds:itemID="{6E283270-EBBE-4026-89B6-5B5276400E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92575c-491f-4227-8db1-fd1452c9e931"/>
    <ds:schemaRef ds:uri="7b949c05-4a06-45f1-a941-4d0ca13a1e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42F7EC-38D3-4307-BDF6-95721DD98C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F80204-CBB3-4652-9C25-89C9F23D3C99}">
  <ds:schemaRefs>
    <ds:schemaRef ds:uri="http://schemas.microsoft.com/office/2006/metadata/properties"/>
    <ds:schemaRef ds:uri="http://schemas.microsoft.com/office/infopath/2007/PartnerControls"/>
    <ds:schemaRef ds:uri="7b949c05-4a06-45f1-a941-4d0ca13a1ed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6340</TotalTime>
  <Words>866</Words>
  <Application>Microsoft Office PowerPoint</Application>
  <PresentationFormat>Affichage à l'écran (4:3)</PresentationFormat>
  <Paragraphs>147</Paragraphs>
  <Slides>29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Modèle par défaut</vt:lpstr>
      <vt:lpstr>Atelier Afrique francophone Reconnaissance</vt:lpstr>
      <vt:lpstr>Reconnaissance en Afrique</vt:lpstr>
      <vt:lpstr>Un continuum</vt:lpstr>
      <vt:lpstr>Meilleures pratiques</vt:lpstr>
      <vt:lpstr>En réalité</vt:lpstr>
      <vt:lpstr>Autorités compétentes</vt:lpstr>
      <vt:lpstr>CAMES</vt:lpstr>
      <vt:lpstr>Formes de reconnaissance complète</vt:lpstr>
      <vt:lpstr>Brevet de technicien supérieur</vt:lpstr>
      <vt:lpstr>Assurance qualité en Afrique</vt:lpstr>
      <vt:lpstr>AQ en RDC (Congo-Kinshasa)</vt:lpstr>
      <vt:lpstr>Exemple d’un score de 49,5 pts :</vt:lpstr>
      <vt:lpstr>Diploma Mills</vt:lpstr>
      <vt:lpstr>Reconnaissance au Mali</vt:lpstr>
      <vt:lpstr>Présentation PowerPoint</vt:lpstr>
      <vt:lpstr>Mali: cas de l’ESTM (École supérieure de technologie et de management) </vt:lpstr>
      <vt:lpstr>Présentation PowerPoint</vt:lpstr>
      <vt:lpstr>ESTM (2) </vt:lpstr>
      <vt:lpstr>Reconnaissance en Guinée</vt:lpstr>
      <vt:lpstr>Présentation PowerPoint</vt:lpstr>
      <vt:lpstr>Reconnaissance en Guinée (suite)</vt:lpstr>
      <vt:lpstr>Reconnaissance au Maroc</vt:lpstr>
      <vt:lpstr>Reconnaissance en République démocratique du Congo</vt:lpstr>
      <vt:lpstr>Reconnaissance au Cameroun</vt:lpstr>
      <vt:lpstr>Reconnaissance au Burkina Faso</vt:lpstr>
      <vt:lpstr>Reconnaissance en Algérie</vt:lpstr>
      <vt:lpstr>Reconnaissance en Côte d’Ivoire</vt:lpstr>
      <vt:lpstr>Reconnaissance en Tunisie</vt:lpstr>
      <vt:lpstr>Reconnaissance en Tunisie (2)</vt:lpstr>
    </vt:vector>
  </TitlesOfParts>
  <Company>Gouvernement du Québec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Atypical Credentials</dc:title>
  <dc:creator>Michel Bédard</dc:creator>
  <cp:lastModifiedBy>varra01</cp:lastModifiedBy>
  <cp:revision>312</cp:revision>
  <cp:lastPrinted>2007-02-28T15:13:17Z</cp:lastPrinted>
  <dcterms:created xsi:type="dcterms:W3CDTF">2004-05-06T15:53:25Z</dcterms:created>
  <dcterms:modified xsi:type="dcterms:W3CDTF">2024-11-22T15:15:32Z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0x01010052A505CAFAF6A845987E04585C9568AB</vt:lpwstr>
  </property>
  <property fmtid="{D5CDD505-2E9C-101B-9397-08002B2CF9AE}" pid="3" name="Cote">
    <vt:lpwstr/>
  </property>
  <property fmtid="{D5CDD505-2E9C-101B-9397-08002B2CF9AE}" pid="4" name="MediaServiceImageTags">
    <vt:lpwstr/>
  </property>
  <property fmtid="{D5CDD505-2E9C-101B-9397-08002B2CF9AE}" pid="5" name="TaxCatchAll">
    <vt:lpwstr/>
  </property>
  <property fmtid="{D5CDD505-2E9C-101B-9397-08002B2CF9AE}" pid="6" name="oa523ef2aeb04a8093145530c9a36c38">
    <vt:lpwstr/>
  </property>
</Properties>
</file>